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99FF99"/>
    <a:srgbClr val="00CC66"/>
    <a:srgbClr val="FFCCCC"/>
    <a:srgbClr val="FFFF99"/>
    <a:srgbClr val="9966FF"/>
    <a:srgbClr val="9999FF"/>
    <a:srgbClr val="FFFF00"/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26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8803E-610A-45ED-B1E9-B363B9EBDA33}" type="datetimeFigureOut">
              <a:rPr lang="en-GB" smtClean="0"/>
              <a:pPr/>
              <a:t>01/04/2025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01AB9-15FE-4843-9EDD-B5824DE5604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200" y="74803"/>
            <a:ext cx="2514600" cy="1492716"/>
          </a:xfrm>
          <a:prstGeom prst="rect">
            <a:avLst/>
          </a:prstGeom>
          <a:solidFill>
            <a:srgbClr val="CCFFCC"/>
          </a:solidFill>
          <a:ln w="190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u="sng" dirty="0">
                <a:latin typeface="Comic Sans MS" pitchFamily="66" charset="0"/>
              </a:rPr>
              <a:t>As communicators we will…</a:t>
            </a:r>
            <a:endParaRPr lang="en-GB" sz="400" dirty="0">
              <a:latin typeface="Comic Sans MS" pitchFamily="66" charset="0"/>
            </a:endParaRPr>
          </a:p>
          <a:p>
            <a:r>
              <a:rPr lang="en-GB" sz="1000" dirty="0">
                <a:latin typeface="Comic Sans MS" pitchFamily="66" charset="0"/>
              </a:rPr>
              <a:t>Be learning a word of the day and building on our vocabulary.</a:t>
            </a:r>
          </a:p>
          <a:p>
            <a:r>
              <a:rPr lang="en-GB" sz="1000" dirty="0">
                <a:latin typeface="Comic Sans MS" pitchFamily="66" charset="0"/>
              </a:rPr>
              <a:t>We will ask what is happening in pictures and providing our own explanations</a:t>
            </a:r>
          </a:p>
          <a:p>
            <a:r>
              <a:rPr lang="en-GB" sz="1000" dirty="0">
                <a:latin typeface="Comic Sans MS" pitchFamily="66" charset="0"/>
              </a:rPr>
              <a:t>Talk about places we have visited and compare different cultures with ours</a:t>
            </a:r>
          </a:p>
          <a:p>
            <a:endParaRPr lang="en-GB" sz="1000" dirty="0">
              <a:latin typeface="Comic Sans MS" pitchFamily="66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240279"/>
              </p:ext>
            </p:extLst>
          </p:nvPr>
        </p:nvGraphicFramePr>
        <p:xfrm>
          <a:off x="2743200" y="76200"/>
          <a:ext cx="6324601" cy="2166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8172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solidFill>
                            <a:schemeClr val="tx1"/>
                          </a:solidFill>
                        </a:rPr>
                        <a:t>As Scientists</a:t>
                      </a:r>
                      <a:r>
                        <a:rPr lang="en-GB" sz="1100" baseline="0" dirty="0">
                          <a:solidFill>
                            <a:schemeClr val="tx1"/>
                          </a:solidFill>
                        </a:rPr>
                        <a:t> we will...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 learning goal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3528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GB" sz="1000" baseline="0" dirty="0"/>
                        <a:t>We will look at different forms of transport and how they work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GB" sz="1000" baseline="0" dirty="0"/>
                        <a:t>We will test our own hypothesis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Making our own vehicles and testing how they move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Looking at different forms of transport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000" baseline="0" dirty="0"/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baseline="0" dirty="0"/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/>
                        <a:t>Describe their immediate environment using knowledge from observation, discussion, stories, non-fiction texts and maps</a:t>
                      </a: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10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Self</a:t>
                      </a:r>
                      <a:r>
                        <a:rPr lang="en-GB" sz="1000" baseline="0" dirty="0"/>
                        <a:t>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Peer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138149"/>
              </p:ext>
            </p:extLst>
          </p:nvPr>
        </p:nvGraphicFramePr>
        <p:xfrm>
          <a:off x="108721" y="3495071"/>
          <a:ext cx="6539322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48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7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5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17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7678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                                     As Readers and Writers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3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  <a:p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</a:t>
                      </a:r>
                      <a:r>
                        <a:rPr lang="en-GB" sz="1100" baseline="0" dirty="0"/>
                        <a:t> Learning Goals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5563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Form lower- case and capital letters correctly and write cvc words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Begin to use captions and labels in our pictures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Use narratives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Use speech bubbles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Use question and exclamation marks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Explain main events in a story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Participate in guided reading sessions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Create a passport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Recreate Handa’s surprise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Describing simple journey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Travel report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Report on scenes from Mr Gumpys outing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Write instructions for fruit salad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 phase 4 phonics using Monster Phonics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Encourage writing for a purpose.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900" baseline="0" dirty="0"/>
                        <a:t>Talk about lives of famous explorers acting out key achievements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9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900" dirty="0"/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9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 Use and understand recently introduced vocabulary during discussions about stories, non-fiction, rhymes and poems and during role-play. </a:t>
                      </a:r>
                      <a:endParaRPr lang="en-US" sz="800" dirty="0">
                        <a:latin typeface="+mn-lt"/>
                      </a:endParaRPr>
                    </a:p>
                    <a:p>
                      <a:r>
                        <a:rPr lang="en-GB" sz="800" dirty="0"/>
                        <a:t>Read aloud simple sentences and books that are consistent with their phonic knowledge, including some common exception words. </a:t>
                      </a:r>
                      <a:endParaRPr lang="en-US" sz="800" dirty="0"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Self</a:t>
                      </a:r>
                      <a:r>
                        <a:rPr lang="en-GB" sz="1100" baseline="0" dirty="0"/>
                        <a:t> marking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Peer marking</a:t>
                      </a:r>
                      <a:endParaRPr lang="en-GB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Teacher</a:t>
                      </a:r>
                      <a:r>
                        <a:rPr lang="en-GB" sz="1100" baseline="0" dirty="0"/>
                        <a:t> to annotate the learning objectives they have achieved.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-31570" y="1738118"/>
            <a:ext cx="2941457" cy="1384995"/>
          </a:xfrm>
          <a:prstGeom prst="rect">
            <a:avLst/>
          </a:prstGeom>
          <a:solidFill>
            <a:srgbClr val="FFFFCC"/>
          </a:solidFill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itchFamily="66" charset="0"/>
              </a:rPr>
              <a:t>As Healthy Movers we will ….</a:t>
            </a:r>
          </a:p>
          <a:p>
            <a:r>
              <a:rPr lang="en-GB" sz="900" dirty="0">
                <a:latin typeface="Comic Sans MS" pitchFamily="66" charset="0"/>
              </a:rPr>
              <a:t>Know how to keep our bodies healthy and the importance of exercise</a:t>
            </a:r>
          </a:p>
          <a:p>
            <a:r>
              <a:rPr lang="en-GB" sz="900" dirty="0">
                <a:latin typeface="Comic Sans MS" pitchFamily="66" charset="0"/>
              </a:rPr>
              <a:t>Children show good control and co-ordination.</a:t>
            </a:r>
          </a:p>
          <a:p>
            <a:r>
              <a:rPr lang="en-GB" sz="900" dirty="0">
                <a:latin typeface="Comic Sans MS" pitchFamily="66" charset="0"/>
              </a:rPr>
              <a:t>Children will learn and follow simple rules</a:t>
            </a:r>
          </a:p>
          <a:p>
            <a:r>
              <a:rPr lang="en-GB" sz="900" dirty="0">
                <a:latin typeface="Comic Sans MS" pitchFamily="66" charset="0"/>
              </a:rPr>
              <a:t>Children will learn about being a good competitor</a:t>
            </a:r>
          </a:p>
          <a:p>
            <a:r>
              <a:rPr lang="en-GB" sz="900" dirty="0">
                <a:latin typeface="Comic Sans MS" pitchFamily="66" charset="0"/>
              </a:rPr>
              <a:t>Join in with the dough disco to strengthen hand muscles.</a:t>
            </a:r>
            <a:endParaRPr lang="en-GB" sz="900" b="1" u="sng" dirty="0">
              <a:latin typeface="Comic Sans MS" pitchFamily="66" charset="0"/>
            </a:endParaRPr>
          </a:p>
          <a:p>
            <a:endParaRPr lang="en-GB" sz="11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55821" y="2565719"/>
            <a:ext cx="1981200" cy="707886"/>
          </a:xfrm>
          <a:prstGeom prst="rect">
            <a:avLst/>
          </a:prstGeom>
          <a:solidFill>
            <a:srgbClr val="CCCCFF"/>
          </a:solidFill>
          <a:ln w="19050">
            <a:solidFill>
              <a:srgbClr val="9999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itchFamily="66" charset="0"/>
              </a:rPr>
              <a:t>As Geographers we will..</a:t>
            </a:r>
          </a:p>
          <a:p>
            <a:r>
              <a:rPr lang="en-GB" sz="1000" dirty="0">
                <a:latin typeface="Comic Sans MS" pitchFamily="66" charset="0"/>
              </a:rPr>
              <a:t>Explore different countries and how they compare to where we live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38949" y="4647279"/>
            <a:ext cx="2305051" cy="1015663"/>
          </a:xfrm>
          <a:prstGeom prst="rect">
            <a:avLst/>
          </a:prstGeom>
          <a:solidFill>
            <a:srgbClr val="CCCCFF"/>
          </a:solidFill>
          <a:ln w="19050">
            <a:solidFill>
              <a:srgbClr val="9999FF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u="sng" dirty="0">
                <a:latin typeface="Comic Sans MS" pitchFamily="66" charset="0"/>
              </a:rPr>
              <a:t>As kind considerate people we…</a:t>
            </a:r>
          </a:p>
          <a:p>
            <a:r>
              <a:rPr lang="en-GB" sz="1000" dirty="0">
                <a:latin typeface="Comic Sans MS" pitchFamily="66" charset="0"/>
              </a:rPr>
              <a:t>Will look at how to be safe on the roads</a:t>
            </a:r>
          </a:p>
          <a:p>
            <a:r>
              <a:rPr lang="en-GB" sz="1000" dirty="0">
                <a:latin typeface="Comic Sans MS" pitchFamily="66" charset="0"/>
              </a:rPr>
              <a:t>Looking after each others</a:t>
            </a:r>
          </a:p>
          <a:p>
            <a:r>
              <a:rPr lang="en-GB" sz="1000" dirty="0">
                <a:latin typeface="Comic Sans MS" pitchFamily="66" charset="0"/>
              </a:rPr>
              <a:t>Being resilient</a:t>
            </a:r>
          </a:p>
          <a:p>
            <a:endParaRPr lang="en-GB" sz="1000" dirty="0">
              <a:latin typeface="Comic Sans MS" pitchFamily="66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3005544" y="1863678"/>
            <a:ext cx="3124201" cy="1657503"/>
          </a:xfrm>
          <a:prstGeom prst="cloud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latin typeface="Comic Sans MS" pitchFamily="66" charset="0"/>
              </a:rPr>
              <a:t>Across the globe!</a:t>
            </a:r>
          </a:p>
        </p:txBody>
      </p:sp>
      <p:pic>
        <p:nvPicPr>
          <p:cNvPr id="5" name="Picture 4" descr="ZumbAtomic | Harris County Public Librar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399" y="6019800"/>
            <a:ext cx="761999" cy="719327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977342"/>
              </p:ext>
            </p:extLst>
          </p:nvPr>
        </p:nvGraphicFramePr>
        <p:xfrm>
          <a:off x="7224029" y="3430288"/>
          <a:ext cx="1765390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5390">
                  <a:extLst>
                    <a:ext uri="{9D8B030D-6E8A-4147-A177-3AD203B41FA5}">
                      <a16:colId xmlns:a16="http://schemas.microsoft.com/office/drawing/2014/main" val="961092170"/>
                    </a:ext>
                  </a:extLst>
                </a:gridCol>
              </a:tblGrid>
              <a:tr h="317863">
                <a:tc>
                  <a:txBody>
                    <a:bodyPr/>
                    <a:lstStyle/>
                    <a:p>
                      <a:r>
                        <a:rPr lang="en-GB" sz="1000" b="1" u="sng" dirty="0">
                          <a:solidFill>
                            <a:schemeClr val="tx1"/>
                          </a:solidFill>
                        </a:rPr>
                        <a:t>As historians we will: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Look at famous</a:t>
                      </a:r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 explorers and there accomplishments</a:t>
                      </a:r>
                    </a:p>
                    <a:p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Explore how people use to travel</a:t>
                      </a:r>
                    </a:p>
                    <a:p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Compare transport from the past</a:t>
                      </a: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965345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465" y="2499061"/>
            <a:ext cx="1376363" cy="92935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205382"/>
              </p:ext>
            </p:extLst>
          </p:nvPr>
        </p:nvGraphicFramePr>
        <p:xfrm>
          <a:off x="4419601" y="152401"/>
          <a:ext cx="4571998" cy="199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4504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Artists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504">
                <a:tc>
                  <a:txBody>
                    <a:bodyPr/>
                    <a:lstStyle/>
                    <a:p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Link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1193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Safely use and explore a variety of materials, tools and techniques, experimenting with colour, design, texture, form and function; - Share their creations, explaining the process they have used</a:t>
                      </a: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Create maps to explore countries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Draw familiar journeys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Create travel brochure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History</a:t>
                      </a:r>
                    </a:p>
                    <a:p>
                      <a:r>
                        <a:rPr lang="en-GB" sz="1000" dirty="0"/>
                        <a:t>Geography</a:t>
                      </a:r>
                    </a:p>
                    <a:p>
                      <a:r>
                        <a:rPr lang="en-GB" sz="1000" dirty="0"/>
                        <a:t>Literacy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Self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Peer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Teacher to annotate the learning objectives they have achieved.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782729"/>
              </p:ext>
            </p:extLst>
          </p:nvPr>
        </p:nvGraphicFramePr>
        <p:xfrm>
          <a:off x="4733108" y="4389120"/>
          <a:ext cx="4267200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9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882"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Designers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5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  <a:p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 Learning Goal.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6886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Use different materials to make a model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Develop their small motor skills so that they can use a range of tools competently safely and confidently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Plan, design and evaluate our work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Make a vehicle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Make a smoothie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Make a plane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Safely use and explore a variety of materials, tools and techniques, experimenting with colour, design, texture, form and function</a:t>
                      </a:r>
                    </a:p>
                    <a:p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99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113019"/>
              </p:ext>
            </p:extLst>
          </p:nvPr>
        </p:nvGraphicFramePr>
        <p:xfrm>
          <a:off x="57150" y="113814"/>
          <a:ext cx="4210050" cy="419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0133"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Mathematicians</a:t>
                      </a:r>
                      <a:r>
                        <a:rPr lang="en-GB" sz="1100" baseline="0" dirty="0"/>
                        <a:t> we will...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Early Learning goal.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4083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Building numbers beyond 10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Counting beyond 10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Spatial reasoning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Adding more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Taking away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Spatial reasoning- compose and decompose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aseline="0" dirty="0"/>
                        <a:t>Explore complex patterns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Exploring different ways to make numbers above 10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Maths games- topmarks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Cooking with fruit- adding more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Recipes that involve measuring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Timers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Songs hot cross buns, sausages in a pan and ten green bottles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Make complex patterns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/>
                        <a:t>Verbally count beyond 20, recognising the pattern of the counting system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/>
                        <a:t>Explore and represent patterns within numbers up to 10, including evens and odds, double facts and how quantities can be distributed equally.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900" dirty="0"/>
                        <a:t>Automatically recall (without reference to rhymes, counting or other aids) number bonds up to 5 (including subtraction facts) and some number bonds to 10, including double facts</a:t>
                      </a:r>
                      <a:endParaRPr lang="en-US" sz="9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338309"/>
              </p:ext>
            </p:extLst>
          </p:nvPr>
        </p:nvGraphicFramePr>
        <p:xfrm>
          <a:off x="4428309" y="2253687"/>
          <a:ext cx="4571999" cy="1938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6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3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0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8397">
                <a:tc gridSpan="4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Computing Scientists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66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Links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Assessment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1126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Technology: 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Select and use technology for particular purpose..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Use</a:t>
                      </a:r>
                      <a:r>
                        <a:rPr lang="en-GB" sz="1000" baseline="0" dirty="0"/>
                        <a:t> programmes on the class IPad and interactive white board.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Update our Class Dojo emoji.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Learn about E-safety.</a:t>
                      </a: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Art Science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Self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Peer marking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dirty="0"/>
                        <a:t>Teacher to annotate the learning objectives they have achieved.</a:t>
                      </a:r>
                    </a:p>
                    <a:p>
                      <a:pPr marL="117475" indent="-117475">
                        <a:buFont typeface="Arial" pitchFamily="34" charset="0"/>
                        <a:buChar char="•"/>
                      </a:pPr>
                      <a:endParaRPr lang="en-GB" sz="1000" dirty="0"/>
                    </a:p>
                  </a:txBody>
                  <a:tcPr marL="45720" marR="45720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969770"/>
              </p:ext>
            </p:extLst>
          </p:nvPr>
        </p:nvGraphicFramePr>
        <p:xfrm>
          <a:off x="57150" y="4305319"/>
          <a:ext cx="4675959" cy="2550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67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3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519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As Musicians we will...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0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Early years foundation stage</a:t>
                      </a:r>
                    </a:p>
                    <a:p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Suggested</a:t>
                      </a:r>
                      <a:r>
                        <a:rPr lang="en-GB" sz="1100" baseline="0" dirty="0"/>
                        <a:t> Activities</a:t>
                      </a:r>
                      <a:endParaRPr lang="en-GB" sz="1100" dirty="0"/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Early learning Goal.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3221">
                <a:tc>
                  <a:txBody>
                    <a:bodyPr/>
                    <a:lstStyle/>
                    <a:p>
                      <a:pPr marL="117475" indent="-117475">
                        <a:buFont typeface="Arial" pitchFamily="34" charset="0"/>
                        <a:buChar char="•"/>
                      </a:pPr>
                      <a:r>
                        <a:rPr lang="en-GB" sz="1000" baseline="0" dirty="0"/>
                        <a:t>Explore and engage in music making and dance, performing solo and in groups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/>
                        <a:t>Exploring music from different countries</a:t>
                      </a:r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GB" sz="1000" baseline="0" dirty="0"/>
                        <a:t>Cultural dances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000" baseline="0" dirty="0"/>
                    </a:p>
                    <a:p>
                      <a:pPr marL="117475" marR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GB" sz="1000" baseline="0" dirty="0"/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Perform songs, rhymes, poems and stories with others, and – when appropriate – try to move in time with music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" name="Picture 2" descr="StephStan - integrating &lt;strong&gt;music&lt;/strong&gt;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5954527"/>
            <a:ext cx="752475" cy="677227"/>
          </a:xfrm>
          <a:prstGeom prst="rect">
            <a:avLst/>
          </a:prstGeom>
        </p:spPr>
      </p:pic>
      <p:pic>
        <p:nvPicPr>
          <p:cNvPr id="4" name="Picture 3" descr="The Case for Positive Reinforcement in Classrooms | Ask a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502819"/>
            <a:ext cx="614362" cy="61436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841870"/>
              </p:ext>
            </p:extLst>
          </p:nvPr>
        </p:nvGraphicFramePr>
        <p:xfrm>
          <a:off x="81099" y="3290278"/>
          <a:ext cx="1519374" cy="796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9374">
                  <a:extLst>
                    <a:ext uri="{9D8B030D-6E8A-4147-A177-3AD203B41FA5}">
                      <a16:colId xmlns:a16="http://schemas.microsoft.com/office/drawing/2014/main" val="2157732434"/>
                    </a:ext>
                  </a:extLst>
                </a:gridCol>
              </a:tblGrid>
              <a:tr h="796423">
                <a:tc>
                  <a:txBody>
                    <a:bodyPr/>
                    <a:lstStyle/>
                    <a:p>
                      <a:r>
                        <a:rPr lang="en-GB" sz="1000" u="sng" dirty="0">
                          <a:solidFill>
                            <a:schemeClr val="tx1"/>
                          </a:solidFill>
                        </a:rPr>
                        <a:t>Visitors/ trips:</a:t>
                      </a:r>
                    </a:p>
                    <a:p>
                      <a:r>
                        <a:rPr lang="en-GB" sz="1000" b="0" baseline="0" dirty="0">
                          <a:solidFill>
                            <a:schemeClr val="tx1"/>
                          </a:solidFill>
                        </a:rPr>
                        <a:t>Library visit- tbc</a:t>
                      </a:r>
                    </a:p>
                    <a:p>
                      <a:endParaRPr lang="en-GB" sz="10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46028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ACE2580-3822-45B4-A8AC-3D6BED0F0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30056"/>
              </p:ext>
            </p:extLst>
          </p:nvPr>
        </p:nvGraphicFramePr>
        <p:xfrm>
          <a:off x="37707" y="2064505"/>
          <a:ext cx="1562766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766">
                  <a:extLst>
                    <a:ext uri="{9D8B030D-6E8A-4147-A177-3AD203B41FA5}">
                      <a16:colId xmlns:a16="http://schemas.microsoft.com/office/drawing/2014/main" val="1402026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Cooking skills: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Rolling, shaping and cutting dough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We will make: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quiche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Scone based pizza</a:t>
                      </a:r>
                    </a:p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Fruit tarts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71323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5638</TotalTime>
  <Words>834</Words>
  <Application>Microsoft Office PowerPoint</Application>
  <PresentationFormat>On-screen Show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Jolande Lodge</dc:creator>
  <cp:lastModifiedBy>Kirsten Davenport</cp:lastModifiedBy>
  <cp:revision>366</cp:revision>
  <cp:lastPrinted>2018-10-19T07:01:55Z</cp:lastPrinted>
  <dcterms:created xsi:type="dcterms:W3CDTF">2016-08-30T06:34:50Z</dcterms:created>
  <dcterms:modified xsi:type="dcterms:W3CDTF">2025-04-01T08:38:14Z</dcterms:modified>
</cp:coreProperties>
</file>