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  <a:srgbClr val="3333FF"/>
    <a:srgbClr val="FFCCCC"/>
    <a:srgbClr val="FFFF99"/>
    <a:srgbClr val="9966FF"/>
    <a:srgbClr val="00CC66"/>
    <a:srgbClr val="9999FF"/>
    <a:srgbClr val="CC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20C117-FEFF-0526-ABF5-734EABB948C0}" v="4654" dt="2021-08-19T18:02:43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3548" autoAdjust="0"/>
  </p:normalViewPr>
  <p:slideViewPr>
    <p:cSldViewPr>
      <p:cViewPr varScale="1">
        <p:scale>
          <a:sx n="73" d="100"/>
          <a:sy n="73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30/10/2022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30/10/2022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30/10/2022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30/10/2022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30/10/2022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30/10/2022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8803E-610A-45ED-B1E9-B363B9EBDA33}" type="datetimeFigureOut">
              <a:rPr lang="en-GB" smtClean="0"/>
              <a:pPr/>
              <a:t>30/10/2022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1AB9-15FE-4843-9EDD-B5824DE56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6780" y="405612"/>
            <a:ext cx="2489091" cy="707886"/>
          </a:xfrm>
          <a:prstGeom prst="rect">
            <a:avLst/>
          </a:prstGeom>
          <a:solidFill>
            <a:srgbClr val="CCFFCC"/>
          </a:solidFill>
          <a:ln w="19050">
            <a:solidFill>
              <a:srgbClr val="92D05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b="1" u="sng" dirty="0">
                <a:latin typeface="Comic Sans MS" panose="030F0702030302020204" pitchFamily="66" charset="0"/>
              </a:rPr>
              <a:t>Stunning Start</a:t>
            </a:r>
          </a:p>
          <a:p>
            <a:r>
              <a:rPr lang="en-GB" sz="800" dirty="0" smtClean="0">
                <a:latin typeface="Comic Sans MS" panose="030F0702030302020204" pitchFamily="66" charset="0"/>
              </a:rPr>
              <a:t>Play a game of hide and seek of animals hidden around the school. Learn their names and identify their characteristics.  </a:t>
            </a:r>
          </a:p>
          <a:p>
            <a:endParaRPr lang="en-GB" sz="8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5257800"/>
            <a:ext cx="2514600" cy="677108"/>
          </a:xfrm>
          <a:prstGeom prst="rect">
            <a:avLst/>
          </a:prstGeom>
          <a:solidFill>
            <a:srgbClr val="CCFFCC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u="sng" dirty="0">
                <a:latin typeface="Comic Sans MS" pitchFamily="66" charset="0"/>
              </a:rPr>
              <a:t>Fantastic Finish</a:t>
            </a:r>
          </a:p>
          <a:p>
            <a:r>
              <a:rPr lang="en-GB" sz="800" dirty="0">
                <a:latin typeface="Comic Sans MS" pitchFamily="66" charset="0"/>
              </a:rPr>
              <a:t>To go on an  expedition around the village </a:t>
            </a:r>
          </a:p>
          <a:p>
            <a:endParaRPr lang="en-GB" sz="1100" dirty="0">
              <a:latin typeface="Comic Sans MS" pitchFamily="66" charset="0"/>
            </a:endParaRPr>
          </a:p>
          <a:p>
            <a:endParaRPr lang="en-GB" sz="1100" dirty="0">
              <a:latin typeface="Comic Sans MS" pitchFamily="66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585348"/>
              </p:ext>
            </p:extLst>
          </p:nvPr>
        </p:nvGraphicFramePr>
        <p:xfrm>
          <a:off x="2713073" y="129531"/>
          <a:ext cx="6278526" cy="7141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2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4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8059"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Twinkl Cursive Looped" panose="02000000000000000000" pitchFamily="2" charset="0"/>
                        </a:rPr>
                        <a:t>As Scientists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Twinkl Cursive Looped" panose="02000000000000000000" pitchFamily="2" charset="0"/>
                        </a:rPr>
                        <a:t> we will…</a:t>
                      </a:r>
                      <a:endParaRPr lang="en-GB" sz="1000" dirty="0">
                        <a:solidFill>
                          <a:schemeClr val="tx1"/>
                        </a:solidFill>
                        <a:latin typeface="Twinkl Cursive Looped" panose="02000000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210"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National Curriculum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Suggested</a:t>
                      </a:r>
                      <a:r>
                        <a:rPr lang="en-GB" sz="800" b="1" baseline="0" dirty="0">
                          <a:latin typeface="Comic Sans MS" panose="030F0702030302020204" pitchFamily="66" charset="0"/>
                        </a:rPr>
                        <a:t> Activities</a:t>
                      </a:r>
                      <a:endParaRPr lang="en-GB" sz="800" b="1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Links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2578">
                <a:tc rowSpan="4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Identify and name a variety of common animals including fish, amphibians, reptiles, birds and mammals.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Identify and name a variety of common animals that are carnivores, herbivores and omnivores.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Describe and compare the structure of a variety of common animals.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Identify, name, draw and label the basic parts of the human body and say which part of the body is associated with each sense.</a:t>
                      </a:r>
                      <a:endParaRPr lang="en-GB" sz="800" b="0" i="0" u="none" strike="noStrike" dirty="0">
                        <a:solidFill>
                          <a:srgbClr val="40404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5725" marR="9525" marT="9525" marB="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ANIMALS ICLUDING HUMANS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Use the local environment to explore and answer questions about animals in their habitat.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Pupils  have plenty of opportunities to learn the names of the main body parts using songs and rhymes.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Pupils to work scientifically by: using their observations to compare and contrast animals at first hand or through videos and photographs, describing how they identify and group them;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Grouping animals according to what they eat; and using their senses to compare different textures, sounds and smells.</a:t>
                      </a:r>
                      <a:endParaRPr lang="en-GB" sz="800" baseline="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Maths</a:t>
                      </a:r>
                    </a:p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ICT</a:t>
                      </a:r>
                    </a:p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Art</a:t>
                      </a: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Pictures and labelling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800" dirty="0">
                          <a:latin typeface="Comic Sans MS" panose="030F0702030302020204" pitchFamily="66" charset="0"/>
                        </a:rPr>
                        <a:t>Through spoken word- questions and answers</a:t>
                      </a:r>
                    </a:p>
                    <a:p>
                      <a:pPr marL="117475" lvl="0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pPr marL="117475" lvl="0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pPr marL="117475" lvl="0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pPr marL="117475" lvl="0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pPr marL="117475" lvl="0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pPr marL="117475" lvl="0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pPr marL="117475" lvl="0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94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355558"/>
                  </a:ext>
                </a:extLst>
              </a:tr>
              <a:tr h="15794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8035892"/>
                  </a:ext>
                </a:extLst>
              </a:tr>
              <a:tr h="126252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4986458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989046"/>
              </p:ext>
            </p:extLst>
          </p:nvPr>
        </p:nvGraphicFramePr>
        <p:xfrm>
          <a:off x="76201" y="3924300"/>
          <a:ext cx="8305800" cy="2781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149">
                <a:tc gridSpan="4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omic Sans MS"/>
                      </a:endParaRPr>
                    </a:p>
                    <a:p>
                      <a:pPr algn="ctr"/>
                      <a:endParaRPr lang="en-GB" sz="1000" dirty="0">
                        <a:latin typeface="Comic Sans M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272"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Reading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Writing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Links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4878">
                <a:tc>
                  <a:txBody>
                    <a:bodyPr/>
                    <a:lstStyle/>
                    <a:p>
                      <a:pPr marL="171450" marR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Apply phonic knowledge and 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skills </a:t>
                      </a:r>
                      <a:r>
                        <a:rPr lang="en-GB" sz="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decode words.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Read common exception words</a:t>
                      </a:r>
                    </a:p>
                    <a:p>
                      <a:pPr marL="171450" marR="0" lvl="0" indent="-17145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Develop pleasure in reading, motivation to read, vocabulary and understanding by discussing word meanings, linking new meanings to those already known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Answer questions in discussion with the teacher and make simple </a:t>
                      </a: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inferences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Book corner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Tadpoles Promise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Slug need a Hug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When the rain comes</a:t>
                      </a:r>
                      <a:endParaRPr lang="en-GB" sz="800" b="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Taught to write sentences</a:t>
                      </a:r>
                    </a:p>
                    <a:p>
                      <a:pPr marL="171450" marR="0" lvl="0" indent="-17145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Apply phonic knowledge to writing.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en-GB" sz="800" b="0" i="0" u="none" strike="noStrike" kern="1200" baseline="0" noProof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</a:rPr>
                        <a:t>Consolidate capital letters, full </a:t>
                      </a:r>
                      <a:r>
                        <a:rPr lang="en-GB" sz="800" b="0" i="0" u="none" strike="noStrike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</a:rPr>
                        <a:t>stops, exclamation </a:t>
                      </a:r>
                      <a:r>
                        <a:rPr lang="en-GB" sz="800" b="0" i="0" u="none" strike="noStrike" kern="1200" baseline="0" noProof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</a:rPr>
                        <a:t>marks, finger </a:t>
                      </a:r>
                      <a:r>
                        <a:rPr lang="en-GB" sz="800" b="0" i="0" u="none" strike="noStrike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</a:rPr>
                        <a:t>spaces, bubbles </a:t>
                      </a:r>
                      <a:r>
                        <a:rPr lang="en-GB" sz="800" b="0" i="0" u="none" strike="noStrike" kern="1200" baseline="0" noProof="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</a:rPr>
                        <a:t>and bullet points</a:t>
                      </a:r>
                      <a:r>
                        <a:rPr lang="en-GB" sz="800" b="0" i="0" u="none" strike="noStrike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endParaRPr lang="en-GB" sz="800" b="0" i="0" u="none" strike="noStrike" kern="1200" baseline="0" noProof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en-GB" sz="800" b="0" i="0" u="none" strike="noStrike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</a:rPr>
                        <a:t>Sequence sentences to form short narratives.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en-GB" sz="800" b="0" i="0" u="none" strike="noStrike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</a:rPr>
                        <a:t>Introduce statements,  questions and exclamations.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r>
                        <a:rPr lang="en-GB" sz="800" b="0" i="0" u="none" strike="noStrike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Introduce simple connectives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endParaRPr lang="en-GB" sz="800" b="0" i="0" u="none" strike="noStrike" kern="1200" baseline="0" noProof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 panose="020B0604020202020204" pitchFamily="34" charset="0"/>
                        <a:buChar char="•"/>
                      </a:pPr>
                      <a:endParaRPr lang="en-GB" sz="800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Handwriting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Correct formation including digits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Pencil grip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800" b="1" u="none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endParaRPr lang="en-GB" sz="800" b="0" u="none" kern="1200" baseline="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endParaRPr lang="en-GB" sz="800" b="0" u="none" kern="1200" baseline="0" dirty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ICT</a:t>
                      </a:r>
                    </a:p>
                    <a:p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Science</a:t>
                      </a:r>
                    </a:p>
                    <a:p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PSHE</a:t>
                      </a:r>
                    </a:p>
                    <a:p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Geography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lvl="0" indent="-117475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latin typeface="Comic Sans MS" panose="030F0702030302020204" pitchFamily="66" charset="0"/>
                        </a:rPr>
                        <a:t>Self/peer assessment</a:t>
                      </a:r>
                    </a:p>
                    <a:p>
                      <a:pPr marL="117475" lvl="0" indent="-117475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GB" sz="800" b="0" i="0" u="none" strike="noStrike" noProof="0" dirty="0">
                          <a:latin typeface="Comic Sans MS" panose="030F0702030302020204" pitchFamily="66" charset="0"/>
                        </a:rPr>
                        <a:t>Finished piece of </a:t>
                      </a:r>
                      <a:r>
                        <a:rPr lang="en-GB" sz="800" b="0" i="0" u="none" strike="noStrike" noProof="0" dirty="0" smtClean="0">
                          <a:latin typeface="Comic Sans MS" panose="030F0702030302020204" pitchFamily="66" charset="0"/>
                        </a:rPr>
                        <a:t>writing</a:t>
                      </a:r>
                      <a:r>
                        <a:rPr lang="en-GB" sz="800" b="0" i="0" u="none" strike="noStrike" baseline="0" noProof="0" dirty="0" smtClean="0">
                          <a:latin typeface="Comic Sans MS" panose="030F0702030302020204" pitchFamily="66" charset="0"/>
                        </a:rPr>
                        <a:t> – fun write.</a:t>
                      </a:r>
                      <a:endParaRPr lang="en-GB" sz="800" b="0" i="0" u="none" strike="noStrike" noProof="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03504" y="1295400"/>
            <a:ext cx="2438118" cy="954107"/>
          </a:xfrm>
          <a:prstGeom prst="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b="1" dirty="0">
                <a:latin typeface="Comic Sans MS" panose="030F0702030302020204" pitchFamily="66" charset="0"/>
              </a:rPr>
              <a:t>As </a:t>
            </a:r>
            <a:r>
              <a:rPr lang="en-GB" sz="800" b="1" dirty="0" smtClean="0">
                <a:latin typeface="Comic Sans MS" panose="030F0702030302020204" pitchFamily="66" charset="0"/>
              </a:rPr>
              <a:t>musicians  </a:t>
            </a:r>
            <a:r>
              <a:rPr lang="en-GB" sz="800" b="1" dirty="0">
                <a:latin typeface="Comic Sans MS" panose="030F0702030302020204" pitchFamily="66" charset="0"/>
              </a:rPr>
              <a:t>we will</a:t>
            </a:r>
            <a:r>
              <a:rPr lang="en-GB" sz="800" b="1" dirty="0" smtClean="0">
                <a:latin typeface="Comic Sans MS" panose="030F0702030302020204" pitchFamily="66" charset="0"/>
              </a:rPr>
              <a:t>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latin typeface="Comic Sans MS" panose="030F0702030302020204" pitchFamily="66" charset="0"/>
              </a:rPr>
              <a:t>. use their voices expressively and creatively by singing songs and speaking chants </a:t>
            </a:r>
            <a:r>
              <a:rPr lang="en-GB" sz="800" dirty="0" smtClean="0">
                <a:latin typeface="Comic Sans MS" panose="030F0702030302020204" pitchFamily="66" charset="0"/>
              </a:rPr>
              <a:t>and rhymes.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latin typeface="Comic Sans MS" panose="030F0702030302020204" pitchFamily="66" charset="0"/>
              </a:rPr>
              <a:t>Perform the Boogie </a:t>
            </a:r>
            <a:r>
              <a:rPr lang="en-GB" sz="800" dirty="0" err="1" smtClean="0">
                <a:latin typeface="Comic Sans MS" panose="030F0702030302020204" pitchFamily="66" charset="0"/>
              </a:rPr>
              <a:t>Woogie</a:t>
            </a:r>
            <a:r>
              <a:rPr lang="en-GB" sz="800" dirty="0" smtClean="0">
                <a:latin typeface="Comic Sans MS" panose="030F0702030302020204" pitchFamily="66" charset="0"/>
              </a:rPr>
              <a:t> Nativity to parents.</a:t>
            </a:r>
          </a:p>
          <a:p>
            <a:endParaRPr lang="en-GB" sz="800" b="1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57825" y="6076351"/>
            <a:ext cx="2362200" cy="461665"/>
          </a:xfrm>
          <a:prstGeom prst="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b="1" u="sng" dirty="0" smtClean="0">
                <a:latin typeface="Comic Sans MS" panose="030F0702030302020204" pitchFamily="66" charset="0"/>
              </a:rPr>
              <a:t>Trips/visitors</a:t>
            </a:r>
            <a:endParaRPr lang="en-GB" sz="800" dirty="0">
              <a:latin typeface="Comic Sans MS" panose="030F0702030302020204" pitchFamily="66" charset="0"/>
              <a:ea typeface="+mn-lt"/>
              <a:cs typeface="+mn-lt"/>
            </a:endParaRPr>
          </a:p>
          <a:p>
            <a:r>
              <a:rPr lang="en-GB" sz="800" dirty="0" smtClean="0">
                <a:latin typeface="Comic Sans MS" pitchFamily="66" charset="0"/>
              </a:rPr>
              <a:t>The  Brook theatre </a:t>
            </a:r>
            <a:r>
              <a:rPr lang="en-GB" sz="800" smtClean="0">
                <a:latin typeface="Comic Sans MS" pitchFamily="66" charset="0"/>
              </a:rPr>
              <a:t>to see Lighthouse </a:t>
            </a:r>
            <a:r>
              <a:rPr lang="en-GB" sz="800" dirty="0" smtClean="0">
                <a:latin typeface="Comic Sans MS" pitchFamily="66" charset="0"/>
              </a:rPr>
              <a:t>cats Christmas Adventure.</a:t>
            </a:r>
            <a:endParaRPr lang="en-GB" sz="8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83297" y="1589845"/>
            <a:ext cx="1950722" cy="1569660"/>
          </a:xfrm>
          <a:prstGeom prst="rect">
            <a:avLst/>
          </a:prstGeom>
          <a:solidFill>
            <a:srgbClr val="CCCCFF"/>
          </a:solidFill>
          <a:ln w="19050">
            <a:solidFill>
              <a:srgbClr val="9999FF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b="1" dirty="0">
                <a:latin typeface="Comic Sans MS" panose="030F0702030302020204" pitchFamily="66" charset="0"/>
              </a:rPr>
              <a:t>As Respectful Citizens we will</a:t>
            </a:r>
            <a:r>
              <a:rPr lang="en-GB" sz="800" b="1" dirty="0" smtClean="0">
                <a:latin typeface="Comic Sans MS" panose="030F0702030302020204" pitchFamily="66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latin typeface="Comic Sans MS" panose="030F0702030302020204" pitchFamily="66" charset="0"/>
              </a:rPr>
              <a:t>Learn about different festivals including Diwali and Christmas.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latin typeface="Comic Sans MS" panose="030F0702030302020204" pitchFamily="66" charset="0"/>
              </a:rPr>
              <a:t>Identify the things that are important to us in our lives and compare to others.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latin typeface="Comic Sans MS" panose="030F0702030302020204" pitchFamily="66" charset="0"/>
              </a:rPr>
              <a:t>Show an understanding of morals.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latin typeface="Comic Sans MS" panose="030F0702030302020204" pitchFamily="66" charset="0"/>
              </a:rPr>
              <a:t>Who helps us to </a:t>
            </a:r>
            <a:r>
              <a:rPr lang="en-GB" sz="800" dirty="0" smtClean="0">
                <a:latin typeface="Comic Sans MS" panose="030F0702030302020204" pitchFamily="66" charset="0"/>
              </a:rPr>
              <a:t>keep safe? how </a:t>
            </a:r>
            <a:r>
              <a:rPr lang="en-GB" sz="800" dirty="0">
                <a:latin typeface="Comic Sans MS" panose="030F0702030302020204" pitchFamily="66" charset="0"/>
              </a:rPr>
              <a:t>to get help if there </a:t>
            </a:r>
            <a:r>
              <a:rPr lang="en-GB" sz="800" dirty="0" smtClean="0">
                <a:latin typeface="Comic Sans MS" panose="030F0702030302020204" pitchFamily="66" charset="0"/>
              </a:rPr>
              <a:t>is an </a:t>
            </a:r>
            <a:r>
              <a:rPr lang="en-GB" sz="800" dirty="0">
                <a:latin typeface="Comic Sans MS" panose="030F0702030302020204" pitchFamily="66" charset="0"/>
              </a:rPr>
              <a:t>accident and someone </a:t>
            </a:r>
            <a:r>
              <a:rPr lang="en-GB" sz="800" dirty="0" smtClean="0">
                <a:latin typeface="Comic Sans MS" panose="030F0702030302020204" pitchFamily="66" charset="0"/>
              </a:rPr>
              <a:t>is hurt</a:t>
            </a:r>
            <a:r>
              <a:rPr lang="en-GB" sz="800" dirty="0">
                <a:latin typeface="Comic Sans MS" panose="030F0702030302020204" pitchFamily="66" charset="0"/>
              </a:rPr>
              <a:t>, including how to </a:t>
            </a:r>
            <a:r>
              <a:rPr lang="en-GB" sz="800" dirty="0" smtClean="0">
                <a:latin typeface="Comic Sans MS" panose="030F0702030302020204" pitchFamily="66" charset="0"/>
              </a:rPr>
              <a:t>dial 999 </a:t>
            </a:r>
            <a:r>
              <a:rPr lang="en-GB" sz="800" dirty="0">
                <a:latin typeface="Comic Sans MS" panose="030F0702030302020204" pitchFamily="66" charset="0"/>
              </a:rPr>
              <a:t>in an emergency </a:t>
            </a:r>
            <a:r>
              <a:rPr lang="en-GB" sz="800" dirty="0" smtClean="0">
                <a:latin typeface="Comic Sans MS" panose="030F0702030302020204" pitchFamily="66" charset="0"/>
              </a:rPr>
              <a:t>and what </a:t>
            </a:r>
            <a:r>
              <a:rPr lang="en-GB" sz="800" dirty="0">
                <a:latin typeface="Comic Sans MS" panose="030F0702030302020204" pitchFamily="66" charset="0"/>
              </a:rPr>
              <a:t>to </a:t>
            </a:r>
            <a:r>
              <a:rPr lang="en-GB" sz="800" dirty="0" smtClean="0">
                <a:latin typeface="Comic Sans MS" panose="030F0702030302020204" pitchFamily="66" charset="0"/>
              </a:rPr>
              <a:t>say.</a:t>
            </a:r>
            <a:endParaRPr lang="en-GB" sz="800" dirty="0">
              <a:latin typeface="Comic Sans MS" panose="030F0702030302020204" pitchFamily="66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400235" y="2609850"/>
            <a:ext cx="3181166" cy="1531756"/>
          </a:xfrm>
          <a:prstGeom prst="cloud">
            <a:avLst/>
          </a:prstGeom>
          <a:solidFill>
            <a:srgbClr val="FFCC00"/>
          </a:solidFill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000" dirty="0" smtClean="0">
                <a:latin typeface="Twinkl Precursive"/>
              </a:rPr>
              <a:t>The boy the mole, the fox and the horse</a:t>
            </a:r>
            <a:endParaRPr lang="en-GB" sz="2000" dirty="0">
              <a:latin typeface="Twinkl Precursive"/>
            </a:endParaRPr>
          </a:p>
        </p:txBody>
      </p:sp>
      <p:pic>
        <p:nvPicPr>
          <p:cNvPr id="5" name="Picture 8" descr="Image result for writing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50215" y="5277973"/>
            <a:ext cx="634374" cy="63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DE146A1-B543-4B43-B77F-12401D34B3E6}"/>
              </a:ext>
            </a:extLst>
          </p:cNvPr>
          <p:cNvSpPr txBox="1"/>
          <p:nvPr/>
        </p:nvSpPr>
        <p:spPr>
          <a:xfrm>
            <a:off x="8658225" y="3032125"/>
            <a:ext cx="504825" cy="107950"/>
          </a:xfrm>
          <a:prstGeom prst="rect">
            <a:avLst/>
          </a:prstGeom>
        </p:spPr>
        <p:txBody>
          <a:bodyPr lIns="91440" tIns="45720" rIns="91440" bIns="45720" anchor="t">
            <a:normAutofit fontScale="25000" lnSpcReduction="20000"/>
          </a:bodyPr>
          <a:lstStyle/>
          <a:p>
            <a:endParaRPr lang="en-US" dirty="0"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2A1BD3-8F3B-4AE3-9F39-3736F474FDF1}"/>
              </a:ext>
            </a:extLst>
          </p:cNvPr>
          <p:cNvSpPr txBox="1"/>
          <p:nvPr/>
        </p:nvSpPr>
        <p:spPr>
          <a:xfrm>
            <a:off x="7500938" y="3228975"/>
            <a:ext cx="409575" cy="146050"/>
          </a:xfrm>
          <a:prstGeom prst="rect">
            <a:avLst/>
          </a:prstGeom>
        </p:spPr>
        <p:txBody>
          <a:bodyPr lIns="91440" tIns="45720" rIns="91440" bIns="45720" anchor="t">
            <a:normAutofit fontScale="25000" lnSpcReduction="20000"/>
          </a:bodyPr>
          <a:lstStyle/>
          <a:p>
            <a:endParaRPr lang="en-US" dirty="0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5850A3-28B8-470E-B329-17188D7A9AEC}"/>
              </a:ext>
            </a:extLst>
          </p:cNvPr>
          <p:cNvSpPr txBox="1"/>
          <p:nvPr/>
        </p:nvSpPr>
        <p:spPr>
          <a:xfrm>
            <a:off x="5200650" y="4259263"/>
            <a:ext cx="819150" cy="136525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033" y="5766597"/>
            <a:ext cx="725629" cy="8978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3957" y="2458917"/>
            <a:ext cx="971288" cy="12382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443705"/>
              </p:ext>
            </p:extLst>
          </p:nvPr>
        </p:nvGraphicFramePr>
        <p:xfrm>
          <a:off x="4648200" y="152400"/>
          <a:ext cx="4343399" cy="2114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5266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</a:t>
                      </a:r>
                      <a:r>
                        <a:rPr lang="en-GB" sz="1100" dirty="0" smtClean="0"/>
                        <a:t>Designers</a:t>
                      </a:r>
                      <a:r>
                        <a:rPr lang="en-GB" sz="1100" baseline="0" dirty="0" smtClean="0"/>
                        <a:t> w</a:t>
                      </a:r>
                      <a:r>
                        <a:rPr lang="en-GB" sz="1100" dirty="0" smtClean="0"/>
                        <a:t>e </a:t>
                      </a:r>
                      <a:r>
                        <a:rPr lang="en-GB" sz="1100" dirty="0"/>
                        <a:t>will…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25"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National Curriculum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Suggested</a:t>
                      </a:r>
                      <a:r>
                        <a:rPr lang="en-GB" sz="800" b="1" baseline="0" dirty="0">
                          <a:latin typeface="Comic Sans MS" panose="030F0702030302020204" pitchFamily="66" charset="0"/>
                        </a:rPr>
                        <a:t> Activities</a:t>
                      </a:r>
                      <a:endParaRPr lang="en-GB" sz="800" b="1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Link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1008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Through a variety of creative and practical activities, pupils should be taught the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knowledge, understanding and skills needed to engage in an iterative process of designing and making. 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They should work in a range of relevant contexts</a:t>
                      </a:r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 fontAlgn="ctr"/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 fontAlgn="ctr"/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 fontAlgn="ctr"/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l" fontAlgn="ctr"/>
                      <a:endParaRPr lang="en-GB" sz="800" b="0" i="0" u="none" strike="noStrike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Learn about design and technology and what it is.</a:t>
                      </a:r>
                    </a:p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learn about design processes think, make, break, repeat.</a:t>
                      </a:r>
                    </a:p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GB" sz="800" kern="1200" baseline="0" dirty="0" smtClean="0">
                          <a:solidFill>
                            <a:schemeClr val="dk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Using slider mechanisms to make a Christmas card.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err="1" smtClean="0">
                          <a:latin typeface="Comic Sans MS" panose="030F0702030302020204" pitchFamily="66" charset="0"/>
                        </a:rPr>
                        <a:t>Sci</a:t>
                      </a:r>
                      <a:endParaRPr lang="en-GB" sz="10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000" dirty="0" smtClean="0">
                          <a:latin typeface="Comic Sans MS" panose="030F0702030302020204" pitchFamily="66" charset="0"/>
                        </a:rPr>
                        <a:t>ICT</a:t>
                      </a:r>
                      <a:endParaRPr lang="en-GB" sz="1000" dirty="0">
                        <a:latin typeface="Comic Sans MS" panose="030F0702030302020204" pitchFamily="66" charset="0"/>
                      </a:endParaRPr>
                    </a:p>
                    <a:p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800" dirty="0">
                          <a:latin typeface="Comic Sans MS" panose="030F0702030302020204" pitchFamily="66" charset="0"/>
                        </a:rPr>
                        <a:t>Self/peer</a:t>
                      </a: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 assessment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809493"/>
              </p:ext>
            </p:extLst>
          </p:nvPr>
        </p:nvGraphicFramePr>
        <p:xfrm>
          <a:off x="228600" y="3505200"/>
          <a:ext cx="4303749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9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4773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Comic Sans MS" panose="030F0702030302020204" pitchFamily="66" charset="0"/>
                        </a:rPr>
                        <a:t>As mathematicians</a:t>
                      </a:r>
                      <a:r>
                        <a:rPr lang="en-GB" sz="1100" baseline="0" dirty="0">
                          <a:latin typeface="Comic Sans MS" panose="030F0702030302020204" pitchFamily="66" charset="0"/>
                        </a:rPr>
                        <a:t> we will…</a:t>
                      </a:r>
                      <a:endParaRPr lang="en-GB" sz="11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342"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National Curriculum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Suggested</a:t>
                      </a:r>
                      <a:r>
                        <a:rPr lang="en-GB" sz="800" b="1" baseline="0" dirty="0">
                          <a:latin typeface="Comic Sans MS" panose="030F0702030302020204" pitchFamily="66" charset="0"/>
                        </a:rPr>
                        <a:t> Activities</a:t>
                      </a:r>
                      <a:endParaRPr lang="en-GB" sz="800" b="1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2968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Count to and across 100, forwards and backwards, beginning with zero or 1, or from any given number.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Identify and represent numbers using objects and pictorial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representations including the number line, and use the language of: equal to, more than, less than (fewer), most, least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read, write and interpret mathematical statements involving addition (+), subtraction (–) and equals (=) signs.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represent and use number bonds and related subtraction facts within 20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endParaRPr lang="en-GB" sz="800" b="0" baseline="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Explore less than and greater</a:t>
                      </a: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 than and compare numbers.</a:t>
                      </a:r>
                    </a:p>
                    <a:p>
                      <a:pPr marL="0" lvl="0" indent="0">
                        <a:buFont typeface="Arial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Part</a:t>
                      </a: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part whole</a:t>
                      </a:r>
                    </a:p>
                    <a:p>
                      <a:pPr marL="0" lvl="0" indent="0">
                        <a:buFont typeface="Arial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Number bonds</a:t>
                      </a:r>
                    </a:p>
                    <a:p>
                      <a:pPr marL="0" lvl="0" indent="0">
                        <a:buFont typeface="Arial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Adding together</a:t>
                      </a:r>
                    </a:p>
                    <a:p>
                      <a:pPr marL="0" lvl="0" indent="0">
                        <a:buFont typeface="Arial" pitchFamily="34" charset="0"/>
                        <a:buNone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Taking</a:t>
                      </a: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 away</a:t>
                      </a:r>
                    </a:p>
                    <a:p>
                      <a:pPr marL="0" lvl="0" indent="0">
                        <a:buFont typeface="Arial" pitchFamily="34" charset="0"/>
                        <a:buNone/>
                      </a:pP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Adding more and counting back.</a:t>
                      </a:r>
                      <a:endParaRPr lang="en-GB" sz="800" dirty="0" smtClean="0">
                        <a:latin typeface="Comic Sans MS" panose="030F0702030302020204" pitchFamily="66" charset="0"/>
                      </a:endParaRPr>
                    </a:p>
                    <a:p>
                      <a:pPr marL="0" lvl="0" indent="0">
                        <a:buFont typeface="Arial" pitchFamily="34" charset="0"/>
                        <a:buNone/>
                      </a:pPr>
                      <a:endParaRPr lang="en-GB" sz="800" dirty="0" smtClean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Assessment paper </a:t>
                      </a: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at </a:t>
                      </a: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the end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Ongoing class-based assessment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731314"/>
              </p:ext>
            </p:extLst>
          </p:nvPr>
        </p:nvGraphicFramePr>
        <p:xfrm>
          <a:off x="4724400" y="2438401"/>
          <a:ext cx="4305299" cy="1981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9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799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Comic Sans MS" panose="030F0702030302020204" pitchFamily="66" charset="0"/>
                        </a:rPr>
                        <a:t>As</a:t>
                      </a: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  technicians we will…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National Curriculum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Suggested</a:t>
                      </a:r>
                      <a:r>
                        <a:rPr lang="en-GB" sz="800" b="1" baseline="0" dirty="0">
                          <a:latin typeface="Comic Sans MS" panose="030F0702030302020204" pitchFamily="66" charset="0"/>
                        </a:rPr>
                        <a:t> Activities</a:t>
                      </a:r>
                      <a:endParaRPr lang="en-GB" sz="800" b="1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Links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672">
                <a:tc rowSpan="4">
                  <a:txBody>
                    <a:bodyPr/>
                    <a:lstStyle/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GB" sz="800" b="0" dirty="0" smtClean="0">
                          <a:latin typeface="Comic Sans MS" panose="030F0702030302020204" pitchFamily="66" charset="0"/>
                        </a:rPr>
                        <a:t>Use a range of applications and devices in order to communicate ideas, work and messages.</a:t>
                      </a:r>
                      <a:endParaRPr lang="en-GB" sz="800" b="0" dirty="0">
                        <a:latin typeface="Comic Sans MS" panose="030F0702030302020204" pitchFamily="66" charset="0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800" b="0" dirty="0">
                        <a:latin typeface="Comic Sans MS" panose="030F0702030302020204" pitchFamily="66" charset="0"/>
                      </a:endParaRPr>
                    </a:p>
                  </a:txBody>
                  <a:tcPr marL="85725" marR="9525" marT="9525" marB="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Creating programs and algorithms.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kern="120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Explore Lego builders,</a:t>
                      </a:r>
                      <a:r>
                        <a:rPr lang="en-GB" sz="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maze explorers and animated stories.</a:t>
                      </a:r>
                      <a:endParaRPr lang="en-GB" sz="800" b="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kern="1200" dirty="0" smtClean="0">
                        <a:solidFill>
                          <a:schemeClr val="dk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PSHE</a:t>
                      </a: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800" dirty="0">
                          <a:latin typeface="Comic Sans MS" panose="030F0702030302020204" pitchFamily="66" charset="0"/>
                        </a:rPr>
                        <a:t>Peer-evaluation</a:t>
                      </a: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, using the specified success criteria 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54141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28748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022936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842908"/>
              </p:ext>
            </p:extLst>
          </p:nvPr>
        </p:nvGraphicFramePr>
        <p:xfrm>
          <a:off x="112749" y="136451"/>
          <a:ext cx="4419600" cy="32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5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291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As 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Historians we will …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122"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National Curriculum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Suggested</a:t>
                      </a:r>
                      <a:r>
                        <a:rPr lang="en-GB" sz="800" b="1" baseline="0" dirty="0">
                          <a:latin typeface="Comic Sans MS" panose="030F0702030302020204" pitchFamily="66" charset="0"/>
                        </a:rPr>
                        <a:t> Activities</a:t>
                      </a:r>
                      <a:endParaRPr lang="en-GB" sz="800" b="1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Links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759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Pupils should develop an awareness of the past, using common words and phrases relating to the passing of time.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They should know where the people and events they study fit within a chronological framework and identify similarities and differences between ways of life in different periods.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They should ask and answer questions, choosing and understand key features of events. </a:t>
                      </a:r>
                      <a:endParaRPr lang="en-GB" sz="800" baseline="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latin typeface="Comic Sans MS" panose="030F0702030302020204" pitchFamily="66" charset="0"/>
                        </a:rPr>
                        <a:t>Gunpowder Plot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List the key dates from the plot.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Who was Guy Fawkes?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How was the plot discovered?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Describe what is meant by the word 'treason</a:t>
                      </a:r>
                      <a:r>
                        <a:rPr lang="en-GB" sz="800" b="1" baseline="0" dirty="0" smtClean="0">
                          <a:latin typeface="Comic Sans MS" panose="030F0702030302020204" pitchFamily="66" charset="0"/>
                        </a:rPr>
                        <a:t>'.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b="1" baseline="0" dirty="0" smtClean="0"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1" baseline="0" dirty="0" smtClean="0">
                          <a:latin typeface="Comic Sans MS" panose="030F0702030302020204" pitchFamily="66" charset="0"/>
                        </a:rPr>
                        <a:t>Elizabeth 1 and 11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Compare Queen Elizabeth II with other famous kings or queens 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Create a timeline with key events in Queen Elizabeth II's life and add some other dates.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Organise information about the life of Queen Elizabeth II.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baseline="0" dirty="0" smtClean="0">
                          <a:latin typeface="Comic Sans MS" panose="030F0702030302020204" pitchFamily="66" charset="0"/>
                        </a:rPr>
                        <a:t>Explain what made Queen Elizabeth II a significant person.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Geography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>
                          <a:latin typeface="Comic Sans MS" panose="030F0702030302020204" pitchFamily="66" charset="0"/>
                        </a:rPr>
                        <a:t>Class discussion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>
                          <a:latin typeface="Comic Sans MS" panose="030F0702030302020204" pitchFamily="66" charset="0"/>
                        </a:rPr>
                        <a:t>Peer/self assessment.</a:t>
                      </a:r>
                      <a:endParaRPr lang="en-GB" sz="10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6874"/>
              </p:ext>
            </p:extLst>
          </p:nvPr>
        </p:nvGraphicFramePr>
        <p:xfrm>
          <a:off x="4724400" y="3916680"/>
          <a:ext cx="4305299" cy="2941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7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9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340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PE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340"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National Curriculum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702030302020204" pitchFamily="66" charset="0"/>
                        </a:rPr>
                        <a:t>Suggested</a:t>
                      </a:r>
                      <a:r>
                        <a:rPr lang="en-GB" sz="800" b="1" baseline="0" dirty="0">
                          <a:latin typeface="Comic Sans MS" panose="030F0702030302020204" pitchFamily="66" charset="0"/>
                        </a:rPr>
                        <a:t> Activities</a:t>
                      </a:r>
                      <a:endParaRPr lang="en-GB" sz="800" b="1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winkl Cursive Looped" panose="02000000000000000000" pitchFamily="2" charset="0"/>
                        </a:rPr>
                        <a:t>Link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Twinkl Cursive Looped" panose="02000000000000000000" pitchFamily="2" charset="0"/>
                        </a:rPr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864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Pupils should develop fundamental movement skills, become increasingly competent and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confident and access a broad range of opportunities to extend their agility, balance and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coordination, individually and with others. They should be able to engage in competitive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(both against self and against others) and co-operative physical activities, in a range of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increasingly challenging situations.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TAG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Run at different speeds,</a:t>
                      </a: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 f</a:t>
                      </a: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ollowing</a:t>
                      </a: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someone  and accelerating</a:t>
                      </a: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quickly from stationary to running at speed.  Chase someone to tag them.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DANCE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Students compose a dance related</a:t>
                      </a: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 to a book.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travel by moving in a variety of different</a:t>
                      </a:r>
                      <a:r>
                        <a:rPr lang="en-GB" sz="800" baseline="0" dirty="0" smtClean="0">
                          <a:latin typeface="Comic Sans MS" panose="030F0702030302020204" pitchFamily="66" charset="0"/>
                        </a:rPr>
                        <a:t> ways</a:t>
                      </a: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, taking weight on various body parts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>
                          <a:latin typeface="Comic Sans MS" panose="030F0702030302020204" pitchFamily="66" charset="0"/>
                        </a:rPr>
                        <a:t>being still. 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err="1" smtClean="0">
                          <a:latin typeface="Comic Sans MS" panose="030F0702030302020204" pitchFamily="66" charset="0"/>
                        </a:rPr>
                        <a:t>Sci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pPr lvl="0">
                        <a:buNone/>
                      </a:pPr>
                      <a:r>
                        <a:rPr lang="en-GB" sz="800" dirty="0">
                          <a:latin typeface="Comic Sans MS" panose="030F0702030302020204" pitchFamily="66" charset="0"/>
                        </a:rPr>
                        <a:t>PSHE</a:t>
                      </a:r>
                    </a:p>
                    <a:p>
                      <a:pPr lvl="0">
                        <a:buNone/>
                      </a:pPr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800" dirty="0">
                          <a:latin typeface="Comic Sans MS" panose="030F0702030302020204" pitchFamily="66" charset="0"/>
                        </a:rPr>
                        <a:t>Self/peer</a:t>
                      </a: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 assessment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Team work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BEF8842-3626-4C7D-A692-F4BA5F3858BC}"/>
              </a:ext>
            </a:extLst>
          </p:cNvPr>
          <p:cNvSpPr txBox="1"/>
          <p:nvPr/>
        </p:nvSpPr>
        <p:spPr>
          <a:xfrm>
            <a:off x="-552450" y="5894388"/>
            <a:ext cx="2743200" cy="317500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20000"/>
          </a:bodyPr>
          <a:lstStyle/>
          <a:p>
            <a:endParaRPr lang="en-US" dirty="0"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11363</TotalTime>
  <Words>993</Words>
  <Application>Microsoft Office PowerPoint</Application>
  <PresentationFormat>On-screen Show (4:3)</PresentationFormat>
  <Paragraphs>160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Arial,Sans-Serif</vt:lpstr>
      <vt:lpstr>Calibri</vt:lpstr>
      <vt:lpstr>Comic Sans MS</vt:lpstr>
      <vt:lpstr>Twinkl Cursive Looped</vt:lpstr>
      <vt:lpstr>Twinkl Precursive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Jolande Lodge</dc:creator>
  <cp:lastModifiedBy>Maria Cooper</cp:lastModifiedBy>
  <cp:revision>944</cp:revision>
  <cp:lastPrinted>2018-10-30T13:37:45Z</cp:lastPrinted>
  <dcterms:created xsi:type="dcterms:W3CDTF">2016-08-30T06:34:50Z</dcterms:created>
  <dcterms:modified xsi:type="dcterms:W3CDTF">2022-10-30T17:51:04Z</dcterms:modified>
</cp:coreProperties>
</file>