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9" r:id="rId2"/>
    <p:sldId id="256" r:id="rId3"/>
    <p:sldId id="258" r:id="rId4"/>
    <p:sldId id="282" r:id="rId5"/>
    <p:sldId id="261" r:id="rId6"/>
    <p:sldId id="278" r:id="rId7"/>
    <p:sldId id="288" r:id="rId8"/>
    <p:sldId id="274" r:id="rId9"/>
    <p:sldId id="283" r:id="rId10"/>
    <p:sldId id="262" r:id="rId11"/>
    <p:sldId id="268" r:id="rId12"/>
    <p:sldId id="279" r:id="rId13"/>
    <p:sldId id="260" r:id="rId14"/>
    <p:sldId id="284" r:id="rId15"/>
    <p:sldId id="263" r:id="rId16"/>
    <p:sldId id="275" r:id="rId17"/>
    <p:sldId id="285" r:id="rId18"/>
    <p:sldId id="269" r:id="rId19"/>
    <p:sldId id="264" r:id="rId20"/>
    <p:sldId id="272" r:id="rId21"/>
    <p:sldId id="280" r:id="rId22"/>
    <p:sldId id="265" r:id="rId23"/>
    <p:sldId id="276" r:id="rId24"/>
    <p:sldId id="277" r:id="rId25"/>
    <p:sldId id="270" r:id="rId26"/>
    <p:sldId id="287" r:id="rId27"/>
    <p:sldId id="286" r:id="rId28"/>
    <p:sldId id="266" r:id="rId29"/>
    <p:sldId id="267" r:id="rId30"/>
    <p:sldId id="271" r:id="rId31"/>
    <p:sldId id="273" r:id="rId32"/>
    <p:sldId id="281" r:id="rId33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91"/>
    <p:restoredTop sz="94694"/>
  </p:normalViewPr>
  <p:slideViewPr>
    <p:cSldViewPr>
      <p:cViewPr varScale="1">
        <p:scale>
          <a:sx n="110" d="100"/>
          <a:sy n="110" d="100"/>
        </p:scale>
        <p:origin x="82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E7110-8601-B445-B82E-2E0F0BDA3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2250907"/>
            <a:ext cx="8020050" cy="161980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45FBA-831A-1D45-829A-EA594A3A22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323935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88F29-318D-1145-81BF-976B290DDA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670" y="7033450"/>
            <a:ext cx="2459482" cy="276999"/>
          </a:xfrm>
        </p:spPr>
        <p:txBody>
          <a:bodyPr/>
          <a:lstStyle/>
          <a:p>
            <a:fld id="{066523C0-5673-F649-A45A-5C680B98C0E7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DA4FC-82D2-3244-AF1D-2C612F2EA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5756" y="7033450"/>
            <a:ext cx="3421888" cy="276999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070AD-023F-F043-8482-8A6D06C4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3319" y="7052945"/>
            <a:ext cx="231140" cy="169277"/>
          </a:xfrm>
        </p:spPr>
        <p:txBody>
          <a:bodyPr/>
          <a:lstStyle/>
          <a:p>
            <a:fld id="{AAAE669B-3BDB-C741-A96F-75288D1C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5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2119" y="741680"/>
            <a:ext cx="9789160" cy="765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53319" y="7052945"/>
            <a:ext cx="23114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90725" cy="75628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A picture containing text, person, indoor, child&#10;&#10;Description automatically generated">
            <a:extLst>
              <a:ext uri="{FF2B5EF4-FFF2-40B4-BE49-F238E27FC236}">
                <a16:creationId xmlns:a16="http://schemas.microsoft.com/office/drawing/2014/main" id="{B9D4EF32-6EA1-8C49-881C-BDD1AB2785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24" r="11569" b="-2"/>
          <a:stretch/>
        </p:blipFill>
        <p:spPr>
          <a:xfrm>
            <a:off x="-17408" y="0"/>
            <a:ext cx="8481062" cy="756284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95068" y="0"/>
            <a:ext cx="6198329" cy="756285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0B1792-6A97-2945-886C-C11F1D0C43E5}"/>
              </a:ext>
            </a:extLst>
          </p:cNvPr>
          <p:cNvSpPr/>
          <p:nvPr/>
        </p:nvSpPr>
        <p:spPr>
          <a:xfrm>
            <a:off x="6787465" y="1347941"/>
            <a:ext cx="3352378" cy="41274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526"/>
              </a:spcAft>
            </a:pPr>
            <a:r>
              <a:rPr lang="en-US" sz="12000" b="1" dirty="0">
                <a:latin typeface="Twinkl" pitchFamily="2" charset="77"/>
              </a:rPr>
              <a:t>Characteristics of a Scientist</a:t>
            </a:r>
          </a:p>
          <a:p>
            <a:pPr indent="-228600">
              <a:lnSpc>
                <a:spcPct val="90000"/>
              </a:lnSpc>
              <a:spcAft>
                <a:spcPts val="526"/>
              </a:spcAft>
              <a:buFont typeface="Arial" panose="020B0604020202020204" pitchFamily="34" charset="0"/>
              <a:buChar char="•"/>
            </a:pPr>
            <a:endParaRPr lang="en-US" sz="6300" dirty="0">
              <a:latin typeface="Twinkl" pitchFamily="2" charset="77"/>
            </a:endParaRPr>
          </a:p>
          <a:p>
            <a:pPr marL="25063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300" dirty="0">
                <a:latin typeface="Twinkl" pitchFamily="2" charset="77"/>
              </a:rPr>
              <a:t>The ability to think independently and raise questions about working scientifically and the knowledge and skills that it brings. </a:t>
            </a:r>
          </a:p>
          <a:p>
            <a:pPr marL="25063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300" dirty="0">
                <a:latin typeface="Twinkl" pitchFamily="2" charset="77"/>
              </a:rPr>
              <a:t>Confidence and competence in the full range of practical skills, taking the initiative in, for example, planning and carrying out scientific investigations. </a:t>
            </a:r>
          </a:p>
          <a:p>
            <a:pPr marL="25063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300" dirty="0">
                <a:latin typeface="Twinkl" pitchFamily="2" charset="77"/>
              </a:rPr>
              <a:t>Excellent scientific knowledge and understanding which is demonstrated in written and verbal explanations, solving challenging problems and reporting scientific findings.</a:t>
            </a:r>
          </a:p>
          <a:p>
            <a:pPr marL="25063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300" dirty="0">
                <a:latin typeface="Twinkl" pitchFamily="2" charset="77"/>
              </a:rPr>
              <a:t>High levels of originality, imagination or innovation in the application of skills.</a:t>
            </a:r>
          </a:p>
          <a:p>
            <a:pPr marL="25063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300" dirty="0">
                <a:latin typeface="Twinkl" pitchFamily="2" charset="77"/>
              </a:rPr>
              <a:t>The ability to undertake practical work in a variety of contexts.</a:t>
            </a:r>
          </a:p>
          <a:p>
            <a:pPr marL="25063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300" dirty="0">
                <a:latin typeface="Twinkl" pitchFamily="2" charset="77"/>
              </a:rPr>
              <a:t>A passion for science and its application in past, present and future technologies.</a:t>
            </a:r>
          </a:p>
          <a:p>
            <a:pPr indent="-228600">
              <a:lnSpc>
                <a:spcPct val="90000"/>
              </a:lnSpc>
              <a:spcAft>
                <a:spcPts val="526"/>
              </a:spcAft>
              <a:buFont typeface="Arial" panose="020B0604020202020204" pitchFamily="34" charset="0"/>
              <a:buChar char="•"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0531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351451"/>
              </p:ext>
            </p:extLst>
          </p:nvPr>
        </p:nvGraphicFramePr>
        <p:xfrm>
          <a:off x="441961" y="260540"/>
          <a:ext cx="9809477" cy="70449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9090">
                <a:tc gridSpan="9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15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885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2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1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02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334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offspring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adults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178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stages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cycle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animals,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humans.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382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Find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out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describe the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basic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needs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animals,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humans,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survival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(water,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air).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7645" indent="-228600">
                        <a:lnSpc>
                          <a:spcPct val="988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importance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humans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exercise,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eating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right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amounts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food,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hygiene.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help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them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survive.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2542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Exercise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keeps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animal’s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bodies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good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condition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increases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survival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chances.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reach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maturity.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until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maturity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any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larger.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10185" indent="-635">
                        <a:lnSpc>
                          <a:spcPts val="819"/>
                        </a:lnSpc>
                      </a:pP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Living,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dead,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never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alive,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habitats,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micro-habitats,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food,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chain,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leaf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litter,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shelter,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seashore,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woodland,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ocean,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rainforest,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conditions,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desert,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damp,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shade,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82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20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002030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Steve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Irwin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)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ff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endParaRPr sz="1000" dirty="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i="1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alds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on)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8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8580" marR="1035050">
                        <a:lnSpc>
                          <a:spcPts val="819"/>
                        </a:lnSpc>
                        <a:spcBef>
                          <a:spcPts val="85"/>
                        </a:spcBef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Robert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Winston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t)</a:t>
                      </a: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30"/>
                        </a:lnSpc>
                        <a:spcBef>
                          <a:spcPts val="45"/>
                        </a:spcBef>
                      </a:pP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rkat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Em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ra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69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8580" marR="1013460">
                        <a:lnSpc>
                          <a:spcPts val="819"/>
                        </a:lnSpc>
                        <a:spcBef>
                          <a:spcPts val="415"/>
                        </a:spcBef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Joe Wicks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27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30"/>
                        </a:lnSpc>
                        <a:spcBef>
                          <a:spcPts val="375"/>
                        </a:spcBef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adpo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le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'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Pro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nn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ll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i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Ro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ss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7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125">
                <a:tc gridSpan="2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639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432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fish,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amphibians, reptiles, birds 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mammals.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112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45465" algn="l"/>
                          <a:tab pos="54610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carnivores,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herbivores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omnivores.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sam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gg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heights?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change?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9017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humans,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right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amount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nutrition,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cannot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own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food;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nutrition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eat.</a:t>
                      </a:r>
                      <a:r>
                        <a:rPr sz="1000" spc="15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nutrients,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oxygen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transported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within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humans.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importance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nutritious,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balanced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diet.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39687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45465" algn="l"/>
                          <a:tab pos="546735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other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skeletons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muscles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support,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protection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movement: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86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4780" algn="l">
                        <a:lnSpc>
                          <a:spcPts val="819"/>
                        </a:lnSpc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amphibians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have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more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 common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reptiles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fish?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2710" algn="l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off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h 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animal?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8430" algn="l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tadpole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over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72390" algn="l">
                        <a:lnSpc>
                          <a:spcPts val="819"/>
                        </a:lnSpc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age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wash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hands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day?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327025" algn="l">
                        <a:lnSpc>
                          <a:spcPts val="819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healthy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diet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why?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algn="l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L="67945" algn="l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bananas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us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run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faster?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762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67945" marR="168275" algn="l">
                        <a:lnSpc>
                          <a:spcPts val="819"/>
                        </a:lnSpc>
                        <a:spcBef>
                          <a:spcPts val="415"/>
                        </a:spcBef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to 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living,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dead,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or </a:t>
                      </a:r>
                      <a:r>
                        <a:rPr sz="1000" spc="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never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been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alive?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27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209550" algn="l">
                        <a:lnSpc>
                          <a:spcPts val="819"/>
                        </a:lnSpc>
                        <a:spcBef>
                          <a:spcPts val="41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much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drink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I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week?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27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68580" marR="177800" algn="l">
                        <a:lnSpc>
                          <a:spcPts val="819"/>
                        </a:lnSpc>
                        <a:spcBef>
                          <a:spcPts val="415"/>
                        </a:spcBef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look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/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/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z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keep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healthy?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27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5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768603"/>
              </p:ext>
            </p:extLst>
          </p:nvPr>
        </p:nvGraphicFramePr>
        <p:xfrm>
          <a:off x="441962" y="335280"/>
          <a:ext cx="9809477" cy="6717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gs</a:t>
                      </a:r>
                      <a:r>
                        <a:rPr sz="3000" b="1" spc="-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bit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59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493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x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plo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ing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 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living,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dead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never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been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alive.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6858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most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living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 live in habitats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they are suited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habitats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provide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needs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kinds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animals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plants,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depend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each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other.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3906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habitats,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micro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habitats.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795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animals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obtain their food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plants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other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animals,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using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idea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a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simple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food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chain,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sources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food.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431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living,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were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but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now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dead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never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lived.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wee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494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places.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things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adapted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survive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habitats.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Environmental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there.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10185" indent="-63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Living,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dead,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never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alive,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habitats,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micro-habitats,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food,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chain,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leaf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litter,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shelter,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seashore,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woodland,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ocean,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rainforest,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conditions,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desert,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damp,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shade,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902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15697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Terry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Nutkins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ese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055370">
                        <a:lnSpc>
                          <a:spcPts val="819"/>
                        </a:lnSpc>
                      </a:pP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Liz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Bonnin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ff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alds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rkat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Em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ra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ace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Li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ke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(Jonathon</a:t>
                      </a:r>
                      <a:r>
                        <a:rPr sz="900" i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25" dirty="0">
                          <a:latin typeface="Twinkl" pitchFamily="2" charset="77"/>
                          <a:cs typeface="Times New Roman"/>
                        </a:rPr>
                        <a:t>Emmett)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905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635" algn="ctr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Question(s)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33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Early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Years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0096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Comments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questions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place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natural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world.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825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Shows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concern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environment.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6162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talk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observed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such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animals.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Notices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features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environment.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9390" indent="-228600">
                        <a:lnSpc>
                          <a:spcPts val="819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Comments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asks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questions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familiar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world.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eat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thing?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hunt,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hunted?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Why?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school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environment?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‘adapted’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habitats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like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places?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seasons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plants?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hibernate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why?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snails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hibernate,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but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slugs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not?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habitats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school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year?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grouped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ways.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525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Explore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classification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keys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help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group,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living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local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wider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environment.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abe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er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5095" indent="-228600">
                        <a:lnSpc>
                          <a:spcPts val="819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environments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sometimes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pose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danger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things.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04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3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9304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si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to 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look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after?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9700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level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evergreen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wood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compared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deciduous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wood?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874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group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these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yo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810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school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pond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year?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5971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conditions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woodlice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prefer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0795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habitat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worms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prefer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–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where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find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most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worms?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18110" algn="just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 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iff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Britain?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4930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habitat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Arctic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rainforest?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89230" algn="just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ideas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botanist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Arthur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Tansley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about habitats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1935?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places?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194695"/>
              </p:ext>
            </p:extLst>
          </p:nvPr>
        </p:nvGraphicFramePr>
        <p:xfrm>
          <a:off x="441961" y="271016"/>
          <a:ext cx="9809477" cy="70208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4433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ght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Si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ht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517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25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41605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order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0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dark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absence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light.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Notice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reflected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surfaces.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208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dangerous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protect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eyes.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812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shadows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formed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blocked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solid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30504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patterns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sizes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shadows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change.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must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see.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Without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dark.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even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shiny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things.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240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Transparent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travel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them,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opaque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don’t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through.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Beams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bounce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off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(reflection).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Shiny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reflect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beams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better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non-shiny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89865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source,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dark,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reflect,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ray,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mirror,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bounce,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visible,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beam,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glare,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travel,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straight,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opaque,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shadow,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block,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transparent,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translucent.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924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5357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James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Clerk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Maxwell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(Visible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Invisible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Waves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598170">
                        <a:lnSpc>
                          <a:spcPts val="819"/>
                        </a:lnSpc>
                        <a:spcBef>
                          <a:spcPts val="25"/>
                        </a:spcBef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Da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k 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(Jill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Tomlinson)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22070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 Dark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em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71525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Firework-Maker's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Daughter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(Philip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Pullman)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209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Q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95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hould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ve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ng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303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Observed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weather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associated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seasons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day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varies.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knowledge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were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comes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from.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827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0" dirty="0">
                          <a:latin typeface="Twinkl" pitchFamily="2" charset="77"/>
                          <a:cs typeface="Times New Roman"/>
                        </a:rPr>
                        <a:t>seen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shadows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appear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sunny.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understanding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reflection.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8829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understand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able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0" dirty="0">
                          <a:latin typeface="Twinkl" pitchFamily="2" charset="77"/>
                          <a:cs typeface="Times New Roman"/>
                        </a:rPr>
                        <a:t>see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things.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76860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7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lost,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it?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(Turn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lights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shine?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torch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reflect?)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distance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bright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looks?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being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darkness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your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sense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hearing?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colour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safety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jacket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from?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colour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reflective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is?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2067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blind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baby’s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room?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732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thickness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much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pass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17804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piece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white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paper?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shape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mirror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reflects?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darkness,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shape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shadow?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appears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travel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straight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lines.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0350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idea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straight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lines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because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give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reflect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eye.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9334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because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sources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eyes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sources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eyes.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3208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idea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straight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lines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shadows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shape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cast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them.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6860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optical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instruments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work,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e.g.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periscope,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telescope,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binoculars,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mirror,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magnifying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glass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etc.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602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458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69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8105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distance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between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shadow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puppet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 screen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size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shadow?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1594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ss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ll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protecting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eyes?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94945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organise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these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sources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natural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artificial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sources?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classroom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darkest?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779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brightness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all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day?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5875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likely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eyesight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 wear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glasses 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if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older?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shadow?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811947"/>
              </p:ext>
            </p:extLst>
          </p:nvPr>
        </p:nvGraphicFramePr>
        <p:xfrm>
          <a:off x="457200" y="457187"/>
          <a:ext cx="9809477" cy="65735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05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38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2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70"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1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92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6839" indent="-228600" algn="just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functions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parts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flowering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plant: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roots,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5" dirty="0">
                          <a:latin typeface="Twinkl" pitchFamily="2" charset="77"/>
                          <a:cs typeface="Times New Roman"/>
                        </a:rPr>
                        <a:t>stem/trunk/leaves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8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6223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Explore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part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play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flowering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life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cycle,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including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pollination, </a:t>
                      </a:r>
                      <a:r>
                        <a:rPr sz="800" b="1" spc="45" dirty="0">
                          <a:latin typeface="Twinkl" pitchFamily="2" charset="77"/>
                          <a:cs typeface="Times New Roman"/>
                        </a:rPr>
                        <a:t>seed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formation and </a:t>
                      </a:r>
                      <a:r>
                        <a:rPr sz="800" b="1" spc="45" dirty="0">
                          <a:latin typeface="Twinkl" pitchFamily="2" charset="77"/>
                          <a:cs typeface="Times New Roman"/>
                        </a:rPr>
                        <a:t>seed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dispersal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668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Explain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requirements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plants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life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growth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(air,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light,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nutrients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soil,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room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grow)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vary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064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transported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5" dirty="0">
                          <a:latin typeface="Twinkl" pitchFamily="2" charset="77"/>
                          <a:cs typeface="Times New Roman"/>
                        </a:rPr>
                        <a:t>between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producers,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own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food.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absorb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sunlight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carbon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dioxide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3970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roots,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provide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support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draw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soil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191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Flowering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specific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adaptations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help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carry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pollination,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fertilisation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seed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production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6545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Seed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dispersal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improves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chances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successful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reproduction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Seeds/bulbs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require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right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conditions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germinate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grow.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contain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enough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plant’s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initial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growth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5405" marR="1060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Air,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light,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nutrients,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soil,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support,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anchor,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reproduction,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pollination,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dispersal,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transportation,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flower,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energy, growth,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seedling,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carbon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dioxide, oxygen,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sugar, material,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photosynthesis,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chlorophyll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72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87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Ing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hou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z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(Photosynthesis)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Jo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ph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(Botanist)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8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8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8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8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dd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For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8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endParaRPr sz="800" dirty="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8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8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8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i="1" spc="5" dirty="0">
                          <a:latin typeface="Twinkl" pitchFamily="2" charset="77"/>
                          <a:cs typeface="Times New Roman"/>
                        </a:rPr>
                        <a:t>nn</a:t>
                      </a:r>
                      <a:r>
                        <a:rPr sz="8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i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i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800" i="1" spc="-10" dirty="0">
                          <a:latin typeface="Twinkl" pitchFamily="2" charset="77"/>
                          <a:cs typeface="Times New Roman"/>
                        </a:rPr>
                        <a:t>ak</a:t>
                      </a:r>
                      <a:r>
                        <a:rPr sz="8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i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8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orge</a:t>
                      </a:r>
                      <a:r>
                        <a:rPr sz="8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8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8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F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ora</a:t>
                      </a:r>
                      <a:r>
                        <a:rPr sz="800" b="1" i="1" spc="-20" dirty="0">
                          <a:latin typeface="Twinkl" pitchFamily="2" charset="77"/>
                          <a:cs typeface="Georgia-BoldItalic"/>
                        </a:rPr>
                        <a:t>’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8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cr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800" b="1" i="1" spc="-3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8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800" b="1" i="1" dirty="0">
                          <a:latin typeface="Twinkl" pitchFamily="2" charset="77"/>
                          <a:cs typeface="Georgia-BoldItalic"/>
                        </a:rPr>
                        <a:t>ard</a:t>
                      </a:r>
                      <a:r>
                        <a:rPr sz="800" b="1" i="1" spc="-10" dirty="0">
                          <a:latin typeface="Twinkl" pitchFamily="2" charset="77"/>
                          <a:cs typeface="Georgia-BoldItalic"/>
                        </a:rPr>
                        <a:t>en</a:t>
                      </a:r>
                      <a:endParaRPr sz="800" dirty="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8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8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800" i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i="1" spc="-10" dirty="0">
                          <a:latin typeface="Twinkl" pitchFamily="2" charset="77"/>
                          <a:cs typeface="Times New Roman"/>
                        </a:rPr>
                        <a:t>lw</a:t>
                      </a:r>
                      <a:r>
                        <a:rPr sz="8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i="1" spc="-5" dirty="0">
                          <a:latin typeface="Twinkl" pitchFamily="2" charset="77"/>
                          <a:cs typeface="Times New Roman"/>
                        </a:rPr>
                        <a:t>rt</a:t>
                      </a:r>
                      <a:r>
                        <a:rPr sz="8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i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8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314">
                <a:tc gridSpan="2">
                  <a:txBody>
                    <a:bodyPr/>
                    <a:lstStyle/>
                    <a:p>
                      <a:pPr algn="ctr">
                        <a:lnSpc>
                          <a:spcPts val="750"/>
                        </a:lnSpc>
                      </a:pP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50"/>
                        </a:lnSpc>
                      </a:pP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50"/>
                        </a:lnSpc>
                      </a:pP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08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60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334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bulbs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into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mature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plants.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304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5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warmth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stay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healthy.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reproduce?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oo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insects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pollinate?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smell?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do?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without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leaves?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grass/trees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flowers?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conditions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perfect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seed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grow?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weeds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come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from?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space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well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grow?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seed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match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size?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take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roots?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ug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t?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p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foo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growth?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carbon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dioxide?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</a:p>
                    <a:p>
                      <a:pPr marL="522605" marR="8191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fossils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provide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information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 about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2605" marR="14859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produce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offspring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kind,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but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normally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offspring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vary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identical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parents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2605" marR="8826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adapted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suit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environment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ways,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adaptation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lead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evolution.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38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0858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length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lo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 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takes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food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colouring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dye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petals?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0002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dit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lp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ds 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germinate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faster?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822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many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group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collection?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810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celery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left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glass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coloured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1445">
                        <a:lnSpc>
                          <a:spcPts val="819"/>
                        </a:lnSpc>
                        <a:spcBef>
                          <a:spcPts val="720"/>
                        </a:spcBef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37211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colour flowers do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949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ways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disperse?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pl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961990"/>
              </p:ext>
            </p:extLst>
          </p:nvPr>
        </p:nvGraphicFramePr>
        <p:xfrm>
          <a:off x="317500" y="73026"/>
          <a:ext cx="10210804" cy="74563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6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13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31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54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9562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114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068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350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kinds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rocks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based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 appearance 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simple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physical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4033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 in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simple terms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fossils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 formed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lived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trapped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within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rock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747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soils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rocks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organic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matter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rock.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soil.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Soils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time.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soils.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Fossils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tell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happened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before.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Fossils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provide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evidence.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Palaeontologists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Fossils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past.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Fossils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provide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evidence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time.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3510" algn="just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Rocks,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igneous,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metamorphic, sedimentary, anthropic,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permeable,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impermeable,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chemical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fossil,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body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fossil,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fossil,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Mary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Anning,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cast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fossil,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mould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fossil,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replacement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fossil,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extinct,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organic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matter,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topsoil,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sub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soil,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base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rock.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21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417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nnin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Inge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Lehmann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’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bb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ck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et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(Meredith</a:t>
                      </a:r>
                      <a:r>
                        <a:rPr sz="900" i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Hooper)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St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5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Gi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,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Gi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rl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La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Anho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St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spc="-2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F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eet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arl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lla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Z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mme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89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Q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439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9017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suitability of a variety 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materials, including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wood,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metal,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plastic,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 glass,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brick,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rock,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cardboard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particular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uses.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8509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shapes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solid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changed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by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squashing, bending,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twisting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stretching.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432434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understanding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rocks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natural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world.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3843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understanding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soil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is.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(how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soil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etc)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knowledge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fossil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iff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think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drainage?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likely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lead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flooding?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might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more?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soil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countries?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953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rock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kitchen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chopping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board?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issues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various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must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withstand?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ck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rocks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change?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your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soil?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think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worms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important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creation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soil?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currently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look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like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real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soil?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long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think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process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take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why?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fossils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help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historical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events?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yo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</a:p>
                    <a:p>
                      <a:pPr marL="525145" marR="14668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together,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according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solids,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liquids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gases.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669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state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heated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cooled,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measure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research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degrees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Celsius.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0607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5" dirty="0">
                          <a:latin typeface="Twinkl" pitchFamily="2" charset="77"/>
                          <a:cs typeface="Times New Roman"/>
                        </a:rPr>
                        <a:t>part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played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evaporation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condensation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cycle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associate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rate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evaporation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temperature.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</a:p>
                    <a:p>
                      <a:pPr marL="525145" marR="410845" indent="-228600">
                        <a:lnSpc>
                          <a:spcPts val="819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Recognise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living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 have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changed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time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fossils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provide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information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inhabited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millions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years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ago.</a:t>
                      </a: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351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224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39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76530">
                        <a:lnSpc>
                          <a:spcPts val="819"/>
                        </a:lnSpc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ddi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amounts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soil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quickly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water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drains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13995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soil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absorbs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most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3660" algn="just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identification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key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rocks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your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collection?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2550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tumbling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rock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01600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keeps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1336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pattern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volcanos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planet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Earth?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3208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Mary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Anning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discover?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ck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324104"/>
              </p:ext>
            </p:extLst>
          </p:nvPr>
        </p:nvGraphicFramePr>
        <p:xfrm>
          <a:off x="457200" y="457187"/>
          <a:ext cx="9809477" cy="6802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050">
                <a:tc gridSpan="9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24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24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400" b="1" spc="70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24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24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400" b="1" spc="15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24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400" b="1" spc="2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24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400" b="1" spc="2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endParaRPr sz="24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75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6839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animals, including humans,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need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right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amount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nutrition,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cannot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make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own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food;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they get their nutrition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eat.</a:t>
                      </a:r>
                      <a:r>
                        <a:rPr sz="1000" b="1" spc="1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50165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nutrients,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oxygen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po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nim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ls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hu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47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importance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nutritious,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balanced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diet.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682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45465" algn="l"/>
                          <a:tab pos="54610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other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have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skeletons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muscles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support,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protection and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movement: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adapted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eat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foods.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748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Many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skeletons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support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bodies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protect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vital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organs.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8925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Muscles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connected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bones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them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contract.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Mov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ab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060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Nutrients,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nutrition,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carbohydrates,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protein,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fats,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vitamins,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minerals,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fibre,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skeleton,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bones,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joints,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endoskeleton,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exoskeleton,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hydrostatic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skeleton,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vertebrates, invertebrates,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muscles,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contract,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relax,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46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80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Ad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(20</a:t>
                      </a:r>
                      <a:r>
                        <a:rPr sz="1000" spc="37" baseline="18518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spc="52" baseline="18518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Century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Nutritionist)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(Radiation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45" dirty="0">
                          <a:latin typeface="Twinkl" pitchFamily="2" charset="77"/>
                          <a:cs typeface="Times New Roman"/>
                        </a:rPr>
                        <a:t>/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X-Rays)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St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ory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of</a:t>
                      </a:r>
                      <a:r>
                        <a:rPr sz="1000" b="1" i="1" spc="-4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Frog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B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ell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at</a:t>
                      </a:r>
                      <a:r>
                        <a:rPr sz="1000" b="1" i="1" spc="-3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Bo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(T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b="1" i="1" spc="-75" dirty="0">
                          <a:latin typeface="Twinkl" pitchFamily="2" charset="77"/>
                          <a:cs typeface="Georgia-BoldItalic"/>
                        </a:rPr>
                        <a:t>Funnybones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(Janet</a:t>
                      </a:r>
                      <a:r>
                        <a:rPr sz="1000" i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i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Allan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Ahlberg)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b="1" i="1" spc="-80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70" dirty="0">
                          <a:latin typeface="Twinkl" pitchFamily="2" charset="77"/>
                          <a:cs typeface="Georgia-BoldItalic"/>
                        </a:rPr>
                        <a:t>Will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75" dirty="0">
                          <a:latin typeface="Twinkl" pitchFamily="2" charset="77"/>
                          <a:cs typeface="Georgia-BoldItalic"/>
                        </a:rPr>
                        <a:t>Never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80" dirty="0">
                          <a:latin typeface="Twinkl" pitchFamily="2" charset="77"/>
                          <a:cs typeface="Georgia-BoldItalic"/>
                        </a:rPr>
                        <a:t>Not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80" dirty="0">
                          <a:latin typeface="Twinkl" pitchFamily="2" charset="77"/>
                          <a:cs typeface="Georgia-BoldItalic"/>
                        </a:rPr>
                        <a:t>Ever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70" dirty="0">
                          <a:latin typeface="Twinkl" pitchFamily="2" charset="77"/>
                          <a:cs typeface="Georgia-BoldItalic"/>
                        </a:rPr>
                        <a:t>Eat</a:t>
                      </a:r>
                      <a:r>
                        <a:rPr sz="1000" b="1" i="1" spc="-3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65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70" dirty="0">
                          <a:latin typeface="Twinkl" pitchFamily="2" charset="77"/>
                          <a:cs typeface="Georgia-BoldItalic"/>
                        </a:rPr>
                        <a:t>Tomato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(Lauren</a:t>
                      </a:r>
                      <a:r>
                        <a:rPr sz="1000" i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Child)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ocks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10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B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ars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rg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760">
                <a:tc gridSpan="2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39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334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offspring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adults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178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stages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cycle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animals,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humans.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382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Find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out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describe the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basic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needs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animals,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humans,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survival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(water,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air).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764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importance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humans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exercise,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eating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right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amounts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food,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hygiene.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skeleton?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skeleton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there?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same?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something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survive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without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skeleton?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break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bone?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move?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bones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bigger,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stronger?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joints?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muscles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tired?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‘break’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muscles?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functions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parts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digestive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humans.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teeth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functions.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0795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Construct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interpret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chains,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identifying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producers,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predators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prey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74625" algn="just">
                        <a:lnSpc>
                          <a:spcPts val="819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angle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your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0" dirty="0">
                          <a:latin typeface="Twinkl" pitchFamily="2" charset="77"/>
                          <a:cs typeface="Times New Roman"/>
                        </a:rPr>
                        <a:t>elbow/knee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bent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circumference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your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upper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arm/thigh?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4769">
                        <a:lnSpc>
                          <a:spcPts val="819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skull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circumference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girl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boy?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01600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skeletons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compare?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8590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skeleton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(from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birth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death)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80035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 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ema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01600">
                        <a:lnSpc>
                          <a:spcPts val="819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 different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types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vitamins keep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us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healthy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them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skeletons?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healthy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diet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important?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67814"/>
              </p:ext>
            </p:extLst>
          </p:nvPr>
        </p:nvGraphicFramePr>
        <p:xfrm>
          <a:off x="441961" y="201930"/>
          <a:ext cx="9809477" cy="7016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05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(&amp;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Magnetism)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36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 algn="just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surfaces.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48285" indent="-228600" algn="just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pulley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works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making </a:t>
                      </a:r>
                      <a:r>
                        <a:rPr sz="9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lifting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simpler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15900" indent="-228600" algn="just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Notice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contact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 </a:t>
                      </a:r>
                      <a:r>
                        <a:rPr sz="9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but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distance.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6215" indent="-228600" algn="just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repel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other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others.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3675" indent="-228600" algn="just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9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attracted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 algn="just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having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poles.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6375" indent="-228600" algn="just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Predict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repel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other,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depending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poles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facing.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exert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attractive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repulsive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other.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686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exert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non-contact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forces,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work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iv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57505" indent="-228600">
                        <a:lnSpc>
                          <a:spcPts val="819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Magnet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affected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magnet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strength,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mass,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distance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material.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457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Force,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push,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pull,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friction,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surface,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magnet,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magnetic,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field,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pole,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north,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south,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attract,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repel,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compass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88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6327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William  Gilbert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(Theories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Magnetism)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(Founder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Electro-Magnetism)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7701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 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ugh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35330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Mrs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Armitage: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Queen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Road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(Quentin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Blake)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195070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Mr Archimedes’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Bath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(Pamela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Allen)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905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35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60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children: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780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awareness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stop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start,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using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pushes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pulls.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floating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sinking.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non-magnetic?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0322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far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away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before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attracts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6858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away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attraction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experiences?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repulsive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size?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2829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attraction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repulsion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affected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putting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gg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ma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938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measure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number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pages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book?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7683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unsupported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fall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towards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because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gravity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acting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falling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impact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gravity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lives.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3271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effects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air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resistance,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resistance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friction,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moving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surfaces.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207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mechanisms,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levers,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pulleys,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gears,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allow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smaller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greater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effect.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8953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movement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Earth,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other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planets,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relative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solar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movement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Moon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relative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Sun,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Moon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approximately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spherical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bodies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2860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idea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Earth’s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rotation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day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apparent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movement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across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sky.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639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4615">
                        <a:lnSpc>
                          <a:spcPts val="819"/>
                        </a:lnSpc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je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much force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needed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move?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strongest?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00660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surface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stop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slipping?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magnetic?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69545">
                        <a:lnSpc>
                          <a:spcPts val="819"/>
                        </a:lnSpc>
                      </a:pP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magnetise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pin,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long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stay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magnetised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2796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 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conduct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03200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ze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 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magnet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strong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is?</a:t>
                      </a: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3825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ideas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19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44583"/>
              </p:ext>
            </p:extLst>
          </p:nvPr>
        </p:nvGraphicFramePr>
        <p:xfrm>
          <a:off x="454659" y="457187"/>
          <a:ext cx="9812016" cy="6911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957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-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,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ds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 gridSpan="2">
                  <a:txBody>
                    <a:bodyPr/>
                    <a:lstStyle/>
                    <a:p>
                      <a:pPr marL="7543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82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938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together,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according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solids,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liquids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gases.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952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state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when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heated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cooled,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measure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research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temperature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at which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this happens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degrees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Celsius.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41935" indent="-228600">
                        <a:lnSpc>
                          <a:spcPct val="988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part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played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by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evaporation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condensation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cycle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associate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rate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evaporation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temperature.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 algn="just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Solids,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liquids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gases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described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observable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properties.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 algn="just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divided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solids,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liquids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gases.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25425" indent="-228600" algn="just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Heating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causes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solids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melt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liquids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liquids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evaporate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gases.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d)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Cooling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causes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gases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condense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liquids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liquids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freeze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solids.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29565" indent="-228600" algn="just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given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substances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state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always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same.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14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Solid,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liquid,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gas,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particles,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state, materials,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properties, matter,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melt,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freeze,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water,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ice,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temperature,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process,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condensation,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evaporation,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vapour,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energy,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precipitation,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collection,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7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5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ius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(Celsius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Scale)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Daniel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Fahrenheit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84455">
                        <a:lnSpc>
                          <a:spcPts val="819"/>
                        </a:lnSpc>
                        <a:spcBef>
                          <a:spcPts val="30"/>
                        </a:spcBef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(Fahrenheit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Scale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45" dirty="0">
                          <a:latin typeface="Twinkl" pitchFamily="2" charset="77"/>
                          <a:cs typeface="Times New Roman"/>
                        </a:rPr>
                        <a:t>/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Invention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Thermometer)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ce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Up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dro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: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St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of</a:t>
                      </a:r>
                      <a:r>
                        <a:rPr sz="900" b="1" i="1" spc="-4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W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mes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ar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900" b="1" i="1" spc="-70" dirty="0">
                          <a:latin typeface="Twinkl" pitchFamily="2" charset="77"/>
                          <a:cs typeface="Georgia-BoldItalic"/>
                        </a:rPr>
                        <a:t>Sticks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(Diane</a:t>
                      </a:r>
                      <a:r>
                        <a:rPr sz="900" i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Alber)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905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262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KS1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0858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Distinguish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made.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9588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name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variety 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materials,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plastic,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glass,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metal,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rock.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55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physical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variety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890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group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together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variety 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materials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physical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properties.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080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suitability of a variety 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materials, including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wood,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metal,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plastic,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 glass,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brick,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rock,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cardboard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particular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uses.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69545" indent="-228600">
                        <a:lnSpc>
                          <a:spcPts val="819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shapes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solid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changed by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squashing,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bending,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twisting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stretching.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amount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added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flour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state?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9781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amount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detergent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added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slippery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is?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750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viscous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liquid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(use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cooking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oil)?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47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Place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peach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glass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lemonade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watch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spin.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behave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way,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3528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sprinkled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ice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snow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quickly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melts?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36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chocolate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smuggle?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type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chocolate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melting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temperature?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732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melting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freezing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26084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melting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wax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freezing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temperature?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811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properties,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including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hardness,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solubility,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transparency,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conductivity (electrical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thermal),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response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magnets.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33985" indent="-229235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dissolve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liquid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form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solution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to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recover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substance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solution.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6164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knowledge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solids,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liquids,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gases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decide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mixtures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separated,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filtering,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sieving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evaporating.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51155" indent="-229235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Give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reasons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evidence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comparative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fair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tests,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materials,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metals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plastic.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Demonstrate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dissolving,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mixing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state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reversible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changes.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5895" indent="-228600" algn="just">
                        <a:lnSpc>
                          <a:spcPts val="819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result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formation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materials,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kind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usually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reversible,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associated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burning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action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acid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bicarbonate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soda.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505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9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4930">
                        <a:lnSpc>
                          <a:spcPts val="819"/>
                        </a:lnSpc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lo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of 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ice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long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takes to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melt?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1594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surface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area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long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takes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evaporate?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7556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seawater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evaporate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faster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fresh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02565" algn="just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group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these materials </a:t>
                      </a:r>
                      <a:r>
                        <a:rPr sz="900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solids,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liquids,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gases?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8270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sort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these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s/ma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base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 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temperature?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4769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keeping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hot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chocolate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warm?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51765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level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glass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left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 the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windowsill?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5095">
                        <a:lnSpc>
                          <a:spcPts val="819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  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iff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z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to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melt?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96215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 evaporation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rate </a:t>
                      </a:r>
                      <a:r>
                        <a:rPr sz="900" spc="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add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salt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your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07314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hurricanes,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happen?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33119">
                        <a:lnSpc>
                          <a:spcPts val="819"/>
                        </a:lnSpc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cubes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disappear?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rain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hail?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091911"/>
              </p:ext>
            </p:extLst>
          </p:nvPr>
        </p:nvGraphicFramePr>
        <p:xfrm>
          <a:off x="457200" y="457187"/>
          <a:ext cx="9809477" cy="68065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433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gs</a:t>
                      </a:r>
                      <a:r>
                        <a:rPr sz="3000" b="1" spc="-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bit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559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grouped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ways.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050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Explore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use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classification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keys to help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group,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 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local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wider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environment.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2923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gnis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nm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sometimes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pose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danger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things.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4069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divided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groups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upon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characteristics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Environmental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affects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habitats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differently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8067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affected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differently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environmental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chains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occur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habitats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Human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activity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significantly affects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environment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48285">
                        <a:lnSpc>
                          <a:spcPts val="819"/>
                        </a:lnSpc>
                      </a:pP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Environment,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flowering,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nonflowering,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plants,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vertebrates,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fish,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amphibians,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reptiles,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mammals,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invertebrate,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impact,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nature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reserves,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deforestation.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7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38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Cin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L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ooy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(Environmental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Extinction)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aq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Va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f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or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st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Pla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or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W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(Michael</a:t>
                      </a:r>
                      <a:r>
                        <a:rPr sz="1000" i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Morpurgo)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J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iv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ea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Ibb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539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68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493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x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plo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ing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 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living,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dead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never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been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alive.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6858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most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living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things live in habitats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which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they are suited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habitats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provide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needs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kinds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plants,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depend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each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other.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40335" indent="-228600">
                        <a:lnSpc>
                          <a:spcPts val="819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habitats,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micro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habitats.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7950" indent="-228600">
                        <a:lnSpc>
                          <a:spcPts val="819"/>
                        </a:lnSpc>
                        <a:spcBef>
                          <a:spcPts val="4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obtain their food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plants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other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animals,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using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idea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a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simple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food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chain,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sources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food.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chains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webs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local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habitat?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energy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chain?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7940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removal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one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species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environment,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others?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(keystone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species)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environmental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organisms?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1770" indent="-228600">
                        <a:lnSpc>
                          <a:spcPts val="819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important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improve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our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outside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area?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(big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hotels,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pond,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compost,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wildflowers)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748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activity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environment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(ferries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Solent?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Sandown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Airport?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KFC?)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5: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890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differences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cycles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mammal,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amphibian,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insect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bird.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process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reproduction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61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23189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amount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many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woodlice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move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around?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7155">
                        <a:lnSpc>
                          <a:spcPts val="819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average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 temperature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pond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water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season?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8900" algn="just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classification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keys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we </a:t>
                      </a:r>
                      <a:r>
                        <a:rPr sz="1000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caught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pond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dipping?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525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variety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 inv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eb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year?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8478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insecticides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affected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bee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population?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0350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people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cutting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down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rainforests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effect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 that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have?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iv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7807"/>
              </p:ext>
            </p:extLst>
          </p:nvPr>
        </p:nvGraphicFramePr>
        <p:xfrm>
          <a:off x="457200" y="457187"/>
          <a:ext cx="9809477" cy="6260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9090">
                <a:tc gridSpan="9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15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75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74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493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functions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parts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digestive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574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teeth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functions.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0226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Construct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interpret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chains,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identifying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producers,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predators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prey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teeth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help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them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eat.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teeth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jobs.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113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broken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down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teeth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further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stomach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intestines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nutrients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blood.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blood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takes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nutrients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around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body.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3189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Nutrients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produced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primary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consumers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secondary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consumers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chains.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8430">
                        <a:lnSpc>
                          <a:spcPts val="819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Herbivore,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Carnivore,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Digestive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system, tongue,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mouth, teeth,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oesophagus, stomach,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gall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bladder,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small intestine,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pancreas,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large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intestine,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liver,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tooth,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canine, incisor,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molar,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premolar, producer,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consumer.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76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78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78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38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Ivan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Pavlov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(Digestive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Mechanisms)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Jo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ph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um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an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Body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er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z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ar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C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rocod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'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3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Br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spc="-2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he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ee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 Fa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cy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75" dirty="0">
                          <a:latin typeface="Twinkl" pitchFamily="2" charset="77"/>
                          <a:cs typeface="Georgia-BoldItalic"/>
                        </a:rPr>
                        <a:t>Wolves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Em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ra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220">
                <a:tc gridSpan="2">
                  <a:txBody>
                    <a:bodyPr/>
                    <a:lstStyle/>
                    <a:p>
                      <a:pPr algn="ctr">
                        <a:lnSpc>
                          <a:spcPts val="760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60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60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17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6839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animals, including humans,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need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right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amount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nutrition,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cannot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make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own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food;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they get their nutrition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eat.</a:t>
                      </a:r>
                      <a:r>
                        <a:rPr sz="1000" b="1" spc="1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50165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nutrients,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oxygen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po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nim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ls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hu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47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importance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nutritious,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balanced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diet.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6827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45465" algn="l"/>
                          <a:tab pos="54610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other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have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skeletons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muscles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support,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protection and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movement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there?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foods?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eat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things?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2100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people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diets?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(weightlifter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vs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marathon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runner)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teeth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important?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food?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em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turn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poo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wee?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cycle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things,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e.g.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Mammal,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amphibian,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insect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bird.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differences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cycles.</a:t>
                      </a: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process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reproduction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process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reproduction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90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6098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class,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omnivores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taller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vegetarians?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568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names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all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organs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involved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digestive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system?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69545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organise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teeth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into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groups?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584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eggshell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left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cola?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20014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foods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high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energy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always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high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sugar?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bodies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eat?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74C42B-5FFD-1D44-A1A7-3FDE1F94D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21101"/>
              </p:ext>
            </p:extLst>
          </p:nvPr>
        </p:nvGraphicFramePr>
        <p:xfrm>
          <a:off x="198962" y="657225"/>
          <a:ext cx="10295475" cy="3378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49">
                  <a:extLst>
                    <a:ext uri="{9D8B030D-6E8A-4147-A177-3AD203B41FA5}">
                      <a16:colId xmlns:a16="http://schemas.microsoft.com/office/drawing/2014/main" val="2910873841"/>
                    </a:ext>
                  </a:extLst>
                </a:gridCol>
                <a:gridCol w="916334">
                  <a:extLst>
                    <a:ext uri="{9D8B030D-6E8A-4147-A177-3AD203B41FA5}">
                      <a16:colId xmlns:a16="http://schemas.microsoft.com/office/drawing/2014/main" val="2988245731"/>
                    </a:ext>
                  </a:extLst>
                </a:gridCol>
                <a:gridCol w="1470782">
                  <a:extLst>
                    <a:ext uri="{9D8B030D-6E8A-4147-A177-3AD203B41FA5}">
                      <a16:colId xmlns:a16="http://schemas.microsoft.com/office/drawing/2014/main" val="2216721562"/>
                    </a:ext>
                  </a:extLst>
                </a:gridCol>
                <a:gridCol w="1470782">
                  <a:extLst>
                    <a:ext uri="{9D8B030D-6E8A-4147-A177-3AD203B41FA5}">
                      <a16:colId xmlns:a16="http://schemas.microsoft.com/office/drawing/2014/main" val="358499459"/>
                    </a:ext>
                  </a:extLst>
                </a:gridCol>
                <a:gridCol w="1470782">
                  <a:extLst>
                    <a:ext uri="{9D8B030D-6E8A-4147-A177-3AD203B41FA5}">
                      <a16:colId xmlns:a16="http://schemas.microsoft.com/office/drawing/2014/main" val="3119289680"/>
                    </a:ext>
                  </a:extLst>
                </a:gridCol>
                <a:gridCol w="1470782">
                  <a:extLst>
                    <a:ext uri="{9D8B030D-6E8A-4147-A177-3AD203B41FA5}">
                      <a16:colId xmlns:a16="http://schemas.microsoft.com/office/drawing/2014/main" val="3729338785"/>
                    </a:ext>
                  </a:extLst>
                </a:gridCol>
                <a:gridCol w="1470782">
                  <a:extLst>
                    <a:ext uri="{9D8B030D-6E8A-4147-A177-3AD203B41FA5}">
                      <a16:colId xmlns:a16="http://schemas.microsoft.com/office/drawing/2014/main" val="4071958834"/>
                    </a:ext>
                  </a:extLst>
                </a:gridCol>
                <a:gridCol w="1470782">
                  <a:extLst>
                    <a:ext uri="{9D8B030D-6E8A-4147-A177-3AD203B41FA5}">
                      <a16:colId xmlns:a16="http://schemas.microsoft.com/office/drawing/2014/main" val="1596095268"/>
                    </a:ext>
                  </a:extLst>
                </a:gridCol>
              </a:tblGrid>
              <a:tr h="780588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  <a:latin typeface="Twinkl" pitchFamily="2" charset="77"/>
                      </a:endParaRPr>
                    </a:p>
                  </a:txBody>
                  <a:tcPr marL="80201" marR="80201" marT="40100" marB="4010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ysClr val="windowText" lastClr="000000"/>
                        </a:solidFill>
                        <a:latin typeface="Twinkl" pitchFamily="2" charset="77"/>
                      </a:endParaRP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Year 1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Year 2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Year 3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Year  4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Year 5 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Year 6 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522292"/>
                  </a:ext>
                </a:extLst>
              </a:tr>
              <a:tr h="780588"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  <a:latin typeface="Twinkl" pitchFamily="2" charset="77"/>
                        </a:rPr>
                        <a:t>Science</a:t>
                      </a:r>
                    </a:p>
                  </a:txBody>
                  <a:tcPr marL="80201" marR="80201" marT="40100" marB="4010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ysClr val="windowText" lastClr="000000"/>
                        </a:solidFill>
                        <a:latin typeface="Twinkl" pitchFamily="2" charset="77"/>
                      </a:endParaRP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Seasons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Animals including humans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Animals including humans</a:t>
                      </a:r>
                    </a:p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winkl" pitchFamily="2" charset="77"/>
                        </a:rPr>
                        <a:t>Light</a:t>
                      </a:r>
                    </a:p>
                    <a:p>
                      <a:pPr algn="ctr"/>
                      <a:r>
                        <a:rPr lang="en-US" sz="1100" dirty="0">
                          <a:latin typeface="Twinkl" pitchFamily="2" charset="77"/>
                        </a:rPr>
                        <a:t>F</a:t>
                      </a:r>
                      <a:r>
                        <a:rPr lang="en-US" sz="1100">
                          <a:latin typeface="Twinkl" pitchFamily="2" charset="77"/>
                        </a:rPr>
                        <a:t>orces</a:t>
                      </a:r>
                      <a:endParaRPr lang="en-US" sz="1100" dirty="0">
                        <a:latin typeface="Twinkl" pitchFamily="2" charset="77"/>
                      </a:endParaRPr>
                    </a:p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Sound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Electricity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Earth and Space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Forces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Electricity and Light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590918"/>
                  </a:ext>
                </a:extLst>
              </a:tr>
              <a:tr h="7805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ysClr val="windowText" lastClr="000000"/>
                        </a:solidFill>
                        <a:latin typeface="Twinkl" pitchFamily="2" charset="77"/>
                      </a:endParaRP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Materials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Materials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Materials and Rocks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winkl" pitchFamily="2" charset="77"/>
                        </a:rPr>
                        <a:t>States of matter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winkl" pitchFamily="2" charset="77"/>
                        </a:rPr>
                        <a:t>Materials</a:t>
                      </a:r>
                    </a:p>
                    <a:p>
                      <a:pPr algn="ctr"/>
                      <a:endParaRPr lang="en-US" sz="1100" dirty="0">
                        <a:latin typeface="Twinkl" pitchFamily="2" charset="77"/>
                      </a:endParaRP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winkl" pitchFamily="2" charset="77"/>
                        </a:rPr>
                        <a:t>Living things and their habitats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049661"/>
                  </a:ext>
                </a:extLst>
              </a:tr>
              <a:tr h="103704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ysClr val="windowText" lastClr="000000"/>
                        </a:solidFill>
                        <a:latin typeface="Twinkl" pitchFamily="2" charset="77"/>
                      </a:endParaRP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Plants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Plants and habitats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" pitchFamily="2" charset="77"/>
                          <a:ea typeface="+mn-ea"/>
                          <a:cs typeface="+mn-cs"/>
                        </a:rPr>
                        <a:t>Plants and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Animals including humans and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" pitchFamily="2" charset="77"/>
                          <a:ea typeface="+mn-ea"/>
                          <a:cs typeface="+mn-cs"/>
                        </a:rPr>
                        <a:t>habitats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winkl" pitchFamily="2" charset="77"/>
                        </a:rPr>
                        <a:t>Living things/Animals including humans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winkl" pitchFamily="2" charset="77"/>
                        </a:rPr>
                        <a:t>Animals including humans</a:t>
                      </a:r>
                    </a:p>
                    <a:p>
                      <a:pPr algn="ctr"/>
                      <a:r>
                        <a:rPr lang="en-US" sz="1100" dirty="0">
                          <a:latin typeface="Twinkl" pitchFamily="2" charset="77"/>
                        </a:rPr>
                        <a:t>Living things and habitats</a:t>
                      </a:r>
                    </a:p>
                    <a:p>
                      <a:pPr algn="ctr"/>
                      <a:endParaRPr lang="en-US" sz="1100" dirty="0">
                        <a:latin typeface="Twinkl" pitchFamily="2" charset="77"/>
                      </a:endParaRP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winkl" pitchFamily="2" charset="77"/>
                        </a:rPr>
                        <a:t>Evolution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winkl" pitchFamily="2" charset="77"/>
                        </a:rPr>
                        <a:t>Animals including humans</a:t>
                      </a:r>
                    </a:p>
                  </a:txBody>
                  <a:tcPr marL="80201" marR="80201" marT="40100" marB="401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941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B8C8375-4FE3-054D-9614-EF85764F5058}"/>
              </a:ext>
            </a:extLst>
          </p:cNvPr>
          <p:cNvSpPr/>
          <p:nvPr/>
        </p:nvSpPr>
        <p:spPr>
          <a:xfrm>
            <a:off x="1" y="123825"/>
            <a:ext cx="10693399" cy="4311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31" b="1" dirty="0">
                <a:latin typeface="Twinkl" pitchFamily="2" charset="77"/>
              </a:rPr>
              <a:t>Topics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F13D858-AC7B-0A4A-9D4A-963C70157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288990"/>
              </p:ext>
            </p:extLst>
          </p:nvPr>
        </p:nvGraphicFramePr>
        <p:xfrm>
          <a:off x="225166" y="4289716"/>
          <a:ext cx="5909738" cy="2827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540">
                  <a:extLst>
                    <a:ext uri="{9D8B030D-6E8A-4147-A177-3AD203B41FA5}">
                      <a16:colId xmlns:a16="http://schemas.microsoft.com/office/drawing/2014/main" val="2599247557"/>
                    </a:ext>
                  </a:extLst>
                </a:gridCol>
                <a:gridCol w="4682198">
                  <a:extLst>
                    <a:ext uri="{9D8B030D-6E8A-4147-A177-3AD203B41FA5}">
                      <a16:colId xmlns:a16="http://schemas.microsoft.com/office/drawing/2014/main" val="1851933687"/>
                    </a:ext>
                  </a:extLst>
                </a:gridCol>
              </a:tblGrid>
              <a:tr h="463997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Twinkl" pitchFamily="2" charset="77"/>
                        </a:rPr>
                        <a:t>EYFS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Twinkl" pitchFamily="2" charset="77"/>
                        </a:rPr>
                        <a:t>EYFS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84175"/>
                  </a:ext>
                </a:extLst>
              </a:tr>
              <a:tr h="2363746"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Twinkl" pitchFamily="2" charset="77"/>
                          <a:ea typeface="+mn-ea"/>
                          <a:cs typeface="+mn-cs"/>
                        </a:rPr>
                        <a:t>Working scientifically</a:t>
                      </a:r>
                      <a:endParaRPr lang="en-US" sz="1400" b="0" dirty="0">
                        <a:latin typeface="Twinkl" pitchFamily="2" charset="77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latin typeface="Twinkl" pitchFamily="2" charset="77"/>
                        </a:rPr>
                        <a:t>Explains own knowledge and understanding, and asks appropriate questions of others.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latin typeface="Twinkl" pitchFamily="2" charset="77"/>
                        </a:rPr>
                        <a:t>Responds to instructions involving a two-part sequence. Extends vocabulary, especially by grouping and naming, exploring the meaning and sounds of new words.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latin typeface="Twinkl" pitchFamily="2" charset="77"/>
                        </a:rPr>
                        <a:t>Shows understanding of the need for safety when tackling new challenges, and considers and manages some risks.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latin typeface="Twinkl" pitchFamily="2" charset="77"/>
                        </a:rPr>
                        <a:t>Shows understanding of how to transport and store equipment safely. Practices some appropriate safety measures without direct supervision.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latin typeface="Twinkl" pitchFamily="2" charset="77"/>
                        </a:rPr>
                        <a:t>Uses everyday language related to time.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latin typeface="Twinkl" pitchFamily="2" charset="77"/>
                        </a:rPr>
                        <a:t>Measures short periods of time in simple ways. Knows that information can be retrieved from books and computers.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latin typeface="Twinkl" pitchFamily="2" charset="77"/>
                        </a:rPr>
                        <a:t>Uses ICT hardware to interact with age appropriate computer software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latin typeface="Twinkl" pitchFamily="2" charset="77"/>
                        </a:rPr>
                        <a:t>Uses talk to organise, sequence and clarify thinking, ideas, feelings and events Looks closely at similarities, differences, patterns and change.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494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4591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B33C747-B0EF-2C47-907E-62CEA38D2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407490"/>
              </p:ext>
            </p:extLst>
          </p:nvPr>
        </p:nvGraphicFramePr>
        <p:xfrm>
          <a:off x="6337300" y="4289716"/>
          <a:ext cx="4157137" cy="287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498">
                  <a:extLst>
                    <a:ext uri="{9D8B030D-6E8A-4147-A177-3AD203B41FA5}">
                      <a16:colId xmlns:a16="http://schemas.microsoft.com/office/drawing/2014/main" val="867928838"/>
                    </a:ext>
                  </a:extLst>
                </a:gridCol>
                <a:gridCol w="3408639">
                  <a:extLst>
                    <a:ext uri="{9D8B030D-6E8A-4147-A177-3AD203B41FA5}">
                      <a16:colId xmlns:a16="http://schemas.microsoft.com/office/drawing/2014/main" val="21971295"/>
                    </a:ext>
                  </a:extLst>
                </a:gridCol>
              </a:tblGrid>
              <a:tr h="486112"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+mn-ea"/>
                          <a:cs typeface="+mn-cs"/>
                        </a:rPr>
                        <a:t>Plants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Looks closely at similarities, differences, patterns and change. 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17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989429"/>
                  </a:ext>
                </a:extLst>
              </a:tr>
              <a:tr h="1196361"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Twinkl" pitchFamily="2" charset="77"/>
                          <a:ea typeface="+mn-ea"/>
                          <a:cs typeface="+mn-cs"/>
                        </a:rPr>
                        <a:t>Humans and Animals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Eats a healthy range of foodstuffs and understands need for variety in food. Shows some understanding that good practices with regard to exercise, eating, sleeping and hygiene can contribute to good health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17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133447"/>
                  </a:ext>
                </a:extLst>
              </a:tr>
              <a:tr h="1196361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Investigate Living Things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Looks closely at similarities, differences, patterns and change. 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17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965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38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772694"/>
              </p:ext>
            </p:extLst>
          </p:nvPr>
        </p:nvGraphicFramePr>
        <p:xfrm>
          <a:off x="212999" y="132080"/>
          <a:ext cx="10239101" cy="7305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3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3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50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47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607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9090">
                <a:tc gridSpan="9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appliances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run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electricity.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048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Construct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1000" b="1" spc="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series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electrical</a:t>
                      </a:r>
                      <a:r>
                        <a:rPr sz="1000" b="1" spc="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circuit,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identifying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naming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parts,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cells,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wires,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bulbs,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switches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buzzers.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65100" indent="-229235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lamp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series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circuit,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based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whether the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lamp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part of a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complete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loop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battery.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95885" indent="-228600">
                        <a:lnSpc>
                          <a:spcPts val="819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Recognise that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switch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opens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closes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circuit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associate this with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whether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lamp lights in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simple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series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circuit.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Recognise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some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conductors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insulators,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associate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metals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with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being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good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conductors.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5844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tw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du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 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insulator,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giving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examples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each.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Safety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using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electricity.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637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7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(mains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battery)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electrical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devices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work.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sources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push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round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circuit.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batteries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push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round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circuit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faster.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Devices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work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harder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goes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them.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081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cu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t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 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work.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6045" indent="-228600" algn="just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allow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flow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easily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these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called </a:t>
                      </a:r>
                      <a:r>
                        <a:rPr sz="1000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conductors.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don’t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allow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flow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easily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called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insulators.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49554">
                        <a:lnSpc>
                          <a:spcPts val="819"/>
                        </a:lnSpc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Electricity,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current,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appliances,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mains,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crocodile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clips,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wires,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bulb,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battery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cell,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battery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holder,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motor,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buzzer,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switch,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conductor,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electrical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insulator,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component.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7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16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42950">
                        <a:lnSpc>
                          <a:spcPts val="819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Joseph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Swan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(Incandescent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Bulb)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0365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Un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ud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ey 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(Roger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McGough)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328295">
                        <a:lnSpc>
                          <a:spcPts val="819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: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ab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ty 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(Geoff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Waring)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40665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Electrical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Wizard: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Nikola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Tesla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Lit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Up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World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15"/>
                        </a:lnSpc>
                      </a:pP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z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abe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ch)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905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Prior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812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Early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Years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children: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8829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understanding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need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work.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160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understand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switch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turn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something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off.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like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without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sorts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use/need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use?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7411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‘get’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electricity?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(mains/plugs/batteries/wireless)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batteries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work?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3114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quickly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batteries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run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out?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difference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depending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number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components?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7432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number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batteries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added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circuit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device?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carry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(conductors/insulators)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4257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Associate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brightness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lamp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volume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buzzer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number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voltage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cells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used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circuit.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018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give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reasons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variations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components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function,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brightness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bulbs,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loudness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buzzers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on/off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position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switches.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recognised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symbols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representing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circuit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diagram.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04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96520">
                        <a:lnSpc>
                          <a:spcPct val="98800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thickness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a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conducting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bright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lamp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is?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370840">
                        <a:lnSpc>
                          <a:spcPts val="819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Which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metal is the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best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du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0805">
                        <a:lnSpc>
                          <a:spcPct val="988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would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group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these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electrical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devices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where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comes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from?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8796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long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battery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torch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6924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Which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room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has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most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electrical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sockets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house?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568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live?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bulb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work?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16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514662"/>
              </p:ext>
            </p:extLst>
          </p:nvPr>
        </p:nvGraphicFramePr>
        <p:xfrm>
          <a:off x="474982" y="253047"/>
          <a:ext cx="9809477" cy="7056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05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ou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8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2720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associating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them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vibrating.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494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its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ears.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969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t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olu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ou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strength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vibrations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produced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it.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ears.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859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correlation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pitch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producing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sound.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5410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directions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ears.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travel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blocked.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3906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Changing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shape,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produces.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produced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vibrates.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moves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making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them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vibrate.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Changing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vibrates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sound.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986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Bigger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vibrations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produce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louder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sounds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smaller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vibrations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produce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quieter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sounds.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6543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Faster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vibrations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(higher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frequencies)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produce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higher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pitched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sounds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Amplitude,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volume,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quiet,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loud,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ear,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pitch,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high,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low,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particles,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instruments,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wave.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64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Aristotle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Ga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lil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lil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(Frequency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Pitch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Waves)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Al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x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B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ll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(I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nv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orr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ry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cks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Fra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-75" dirty="0">
                          <a:latin typeface="Twinkl" pitchFamily="2" charset="77"/>
                          <a:cs typeface="Georgia-BoldItalic"/>
                        </a:rPr>
                        <a:t>Moonbird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yc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ar)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of</a:t>
                      </a:r>
                      <a:r>
                        <a:rPr sz="900" b="1" i="1" spc="-2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mel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al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z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144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6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KS1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children: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6416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understanding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make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sounds.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3398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understanding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ears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hear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sounds.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ab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volume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sound?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27329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ear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trumpet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volume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sound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detected?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type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well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blocks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sound?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thickness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well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blocks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sound?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6032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vibrate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better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produce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louder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sounds?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Can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patterns?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001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 string telephone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components? (tin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cans,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cups,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plastic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cups,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wire,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cable,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string,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plastic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elastic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–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predict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test)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620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tube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(when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making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straw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oboe)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pitch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volume?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144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predict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relative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pitch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tuning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forks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patterns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ripples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207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frequencies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waves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measured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hertz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(Hz),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echoes,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reflection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absorption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medium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travel,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speed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air,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solids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07314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produced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vibrations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objects,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loudspeakers,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detected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effects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microphone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diaphragm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ear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drum;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waves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longitudinal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auditory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range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animals.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67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5565">
                        <a:lnSpc>
                          <a:spcPts val="819"/>
                        </a:lnSpc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olu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um 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as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move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further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away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8425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guitar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string/tuning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fork affect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pitch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sound?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ears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better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than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one?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1430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muffling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sound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ear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defenders?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353695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classroom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quietest?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8128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link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loud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d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  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pattern,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every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school?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66700">
                        <a:lnSpc>
                          <a:spcPts val="819"/>
                        </a:lnSpc>
                      </a:pP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hearing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range?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sounds?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38270"/>
              </p:ext>
            </p:extLst>
          </p:nvPr>
        </p:nvGraphicFramePr>
        <p:xfrm>
          <a:off x="457200" y="457187"/>
          <a:ext cx="9809475" cy="61518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1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8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1488">
                <a:tc gridSpan="9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15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038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48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develop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old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age.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3876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mature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rates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ages.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6364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Puberty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something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through,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process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prepares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bodies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being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adults,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reproduction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19710" indent="-229235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Hormones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control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these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changes,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physical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0" dirty="0">
                          <a:latin typeface="Twinkl" pitchFamily="2" charset="77"/>
                          <a:cs typeface="Times New Roman"/>
                        </a:rPr>
                        <a:t>and/or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emotional.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34163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Foetus,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Embryo,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Womb,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Gestation,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Baby,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Toddler,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Teenager,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Elderly,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Growth,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Development,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Puberty,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Hormone,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Physical,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Emotional,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795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902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Dr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Steve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Jones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(Geneticist)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029969">
                        <a:lnSpc>
                          <a:spcPts val="819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Ro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 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(Human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Scientist)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F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un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ac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es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1000" b="1" i="1" spc="-75" dirty="0">
                          <a:latin typeface="Twinkl" pitchFamily="2" charset="77"/>
                          <a:cs typeface="Georgia-BoldItalic"/>
                        </a:rPr>
                        <a:t>Giant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(K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tt)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'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10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c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!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r>
                        <a:rPr sz="10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Se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ss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685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39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493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functions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parts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digestive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574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teeth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functions.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hu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animal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embryos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look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same?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change?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change?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causes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puberty?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during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puberty?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0861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any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patterns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vertebrate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gestation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periods?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6: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6700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main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parts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circulatory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system,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ion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esse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.</a:t>
                      </a:r>
                    </a:p>
                    <a:p>
                      <a:pPr marL="525145" marR="27114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impact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diet,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exercise,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drugs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lifestyle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bodies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function.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0670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nutrients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transported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within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 including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humans.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99745"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23825" algn="l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age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human’s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reaction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26364" algn="l">
                        <a:lnSpc>
                          <a:spcPts val="819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f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t,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gir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ls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 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boys?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0335" algn="l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stages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cycle?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5725" algn="l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animal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embryos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change?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18745" algn="l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relationship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mamma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’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ze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 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period?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7635" algn="l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/w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 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older?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algn="l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body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9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315228"/>
              </p:ext>
            </p:extLst>
          </p:nvPr>
        </p:nvGraphicFramePr>
        <p:xfrm>
          <a:off x="474982" y="111760"/>
          <a:ext cx="9809477" cy="7339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05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8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47955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Explain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unsupported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objects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fall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towards the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because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gravity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acting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between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Earth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falling object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impact 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gravity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lives.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969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effects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air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resistance,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resistance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friction,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act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moving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surfaces.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6954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mechanisms,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levers,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pulleys, and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gears,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allow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smaller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force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have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greater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effect.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9705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Air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resistance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resistance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against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motion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caused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having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air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way.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430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Friction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against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motion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caused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surfaces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rubbing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against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other.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61594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require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large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move;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gears,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pulley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levers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reduce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3727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Air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resistance,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resistance,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Friction,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Gravity,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Newton,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Gears,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Pulleys,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force,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push,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pull,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 opposing,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streamline,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brake,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mechanism,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lever,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cog,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machine,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pulley.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730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Galileo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Galilei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(Gravity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Acceleration)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12215">
                        <a:lnSpc>
                          <a:spcPts val="819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saa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ew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(Gravitation)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817244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Archimedes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Syracuse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(Levers)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5349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Jo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 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ch)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1151890">
                        <a:lnSpc>
                          <a:spcPts val="819"/>
                        </a:lnSpc>
                        <a:spcBef>
                          <a:spcPts val="45"/>
                        </a:spcBef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no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p 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(Katie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Daynes)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292225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'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(Hans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Beer)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70585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Aerodynamics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Biscuits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(Clare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Helen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Welsh)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15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algn="just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 algn="just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surfaces.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48285" indent="-228600" algn="just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pulley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works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making </a:t>
                      </a:r>
                      <a:r>
                        <a:rPr sz="9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lifting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simpler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15900" indent="-228600" algn="just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Notice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contact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 </a:t>
                      </a:r>
                      <a:r>
                        <a:rPr sz="9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but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distance.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6215" indent="-228600" algn="just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repel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other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others.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3675" indent="-228600" algn="just">
                        <a:lnSpc>
                          <a:spcPts val="819"/>
                        </a:lnSpc>
                        <a:spcBef>
                          <a:spcPts val="160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9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attracted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 algn="just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having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poles.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6375" indent="-228600" algn="just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Predict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repel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other,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depending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poles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facing.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force?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act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object?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forces?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measure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forces?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3307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saltiness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(salinity)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water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resistance?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446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piece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helicopter’s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wings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takes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fall?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64160" indent="-229235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changing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shape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piece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plasticine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resistance?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1907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adding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holes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parachute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takes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fall?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128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amount/depth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tread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friction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shoe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surface?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levers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lift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heavy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objects?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effective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object?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see-saws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work?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create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pulley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given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load?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6700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opposing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equilibrium: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weight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held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stretched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spring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supported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compressed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surface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1557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being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cause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stop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start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moving,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speed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direction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motion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(qualitative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only)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depending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direction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size.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89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75260" algn="just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angle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launch </a:t>
                      </a:r>
                      <a:r>
                        <a:rPr sz="9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far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rocket </a:t>
                      </a:r>
                      <a:r>
                        <a:rPr sz="9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go?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7945" algn="just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surface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area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 </a:t>
                      </a:r>
                      <a:r>
                        <a:rPr sz="9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takes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sink?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1018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label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situations?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572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 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before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stops?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51130">
                        <a:lnSpc>
                          <a:spcPts val="819"/>
                        </a:lnSpc>
                      </a:pP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fall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way?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19380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surface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area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chu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 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fall?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6573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bma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 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full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air?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move?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673771"/>
              </p:ext>
            </p:extLst>
          </p:nvPr>
        </p:nvGraphicFramePr>
        <p:xfrm>
          <a:off x="441961" y="250190"/>
          <a:ext cx="9809477" cy="7062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05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 </a:t>
                      </a:r>
                      <a:r>
                        <a:rPr sz="3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ar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ce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8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46075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movement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Earth,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other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planets,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relative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solar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113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movement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Moon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relative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5049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Sun,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Moon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approximately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spherical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bodies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096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idea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Earth’s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rotation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explain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day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night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apparent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movement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sun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across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sky.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3515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Stars,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planets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moons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 so much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mass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attract other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things,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other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due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called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gravity.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Gravity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works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distance.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larger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masses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exert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bigger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gravitational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forces.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like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planets,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moons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stars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spin.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Smaller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mass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like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planets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orbit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large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mass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like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stars.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Stars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produce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vast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amounts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heat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light.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11454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All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other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lumps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rock,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metal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seen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because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reflect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stars.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859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Earth,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Sun,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Moon,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Axis,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Rotation,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Day,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Night,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Phases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Moon,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star, constellation,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waxing,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waning,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crescent,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gibbous.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Mercury,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Venus,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Mars,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Jupiter,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Saturn,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Uranus,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Neptune,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planets,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solar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system,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day,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night,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rotate,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orbit,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axis,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spherical,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geocentric,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heliocentric.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49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466725">
                        <a:lnSpc>
                          <a:spcPts val="819"/>
                        </a:lnSpc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udius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tol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us 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Copernicus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795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(Heliocentric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vs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Geocentric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Universe)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Neil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Armstrong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(First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man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Moon)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Sh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rm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(First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British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astronaut)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A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bo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v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es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arl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lla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Z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mme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org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’s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cr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v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se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 marR="350520">
                        <a:lnSpc>
                          <a:spcPts val="819"/>
                        </a:lnSpc>
                        <a:spcBef>
                          <a:spcPts val="35"/>
                        </a:spcBef>
                      </a:pP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(Lucy</a:t>
                      </a:r>
                      <a:r>
                        <a:rPr sz="900" i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i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5" dirty="0">
                          <a:latin typeface="Twinkl" pitchFamily="2" charset="77"/>
                          <a:cs typeface="Times New Roman"/>
                        </a:rPr>
                        <a:t>Stephen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Hawking</a:t>
                      </a:r>
                      <a:r>
                        <a:rPr sz="900" i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Christophe </a:t>
                      </a:r>
                      <a:r>
                        <a:rPr sz="900" i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Galfard)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W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ay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Back</a:t>
                      </a:r>
                      <a:r>
                        <a:rPr sz="900" b="1" i="1" spc="-3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er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rs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908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Stage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60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60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1910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ng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p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seasons.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surfaces.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1590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Notice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contact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but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distance.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559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magnets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as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having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poles.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Predict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repel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each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other,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depending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poles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facing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40894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temperature/size/day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length/year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get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closer/further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sun?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795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distance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much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hits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object?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4780">
                        <a:lnSpc>
                          <a:spcPts val="819"/>
                        </a:lnSpc>
                        <a:spcBef>
                          <a:spcPts val="40"/>
                        </a:spcBef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having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moons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result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hitting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planet?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test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this?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19380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speed/size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meteorite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crater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formed?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If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moon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became heavier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result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meteorite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collisions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happen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position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relative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Earth?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1120">
                        <a:lnSpc>
                          <a:spcPts val="819"/>
                        </a:lnSpc>
                      </a:pP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mass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80x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moon,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gravity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spc="-5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Earth’s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surface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only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6x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greater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surface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moon?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087120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day/night/months/years/seasons?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day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change?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shadow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course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day?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30504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Gravity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force,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weight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=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mass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x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gravitational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field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strength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(g),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g=10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N/kg,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different on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other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planets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stars;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gravity forces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Earth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Moon,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(qualitative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only)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star,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other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stars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galaxy,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other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galaxies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30035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seasons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Earth’s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tilt,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day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times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year,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hemispheres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unit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astronomical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distance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89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9375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daylight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hours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season?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86055" algn="just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yo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solar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 </a:t>
                      </a:r>
                      <a:r>
                        <a:rPr sz="900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groups?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5113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 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phases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cycle 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Moon?</a:t>
                      </a: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83515" algn="just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pattern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 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planet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time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takes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travel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around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Sun?</a:t>
                      </a: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07314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unusual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Jocelyn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Bell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Burnell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discover?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1920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astronomers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stars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446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ideas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about the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solar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Sun,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65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Moon: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moving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know?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265215"/>
              </p:ext>
            </p:extLst>
          </p:nvPr>
        </p:nvGraphicFramePr>
        <p:xfrm>
          <a:off x="408941" y="161734"/>
          <a:ext cx="9809477" cy="72393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11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3050"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3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0" dirty="0">
                          <a:latin typeface="Twinkl" pitchFamily="2" charset="77"/>
                          <a:cs typeface="Times New Roman"/>
                        </a:rPr>
                        <a:t>Habitats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75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4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810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cycle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things,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e.g.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Mammal,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amphibian,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insect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bird.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process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reproduction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76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process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reproduction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3876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mature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rates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ages.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4290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sexually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offspring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inherit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382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asexually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making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copy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single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parent.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763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Environmental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well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organism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suited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environment.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lifecycles.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441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Reproduction,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Sexual, Asexual,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Pollination, Dispersal,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reproduction,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cell,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fertilisation, pollination,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male,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female,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pregnancy,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young,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mammal,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metamorphosis,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amphibian,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insect,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egg,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embryo,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bird,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795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8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6319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James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Brodie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Brodie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(Reproduction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by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Spores)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of</a:t>
                      </a:r>
                      <a:r>
                        <a:rPr sz="1000" b="1" i="1" spc="-2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v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rb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el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v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15" dirty="0">
                          <a:latin typeface="Twinkl" pitchFamily="2" charset="77"/>
                          <a:cs typeface="Times New Roman"/>
                        </a:rPr>
                        <a:t>(Norman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Messenger)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1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51130">
                        <a:lnSpc>
                          <a:spcPct val="98800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David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Attenborough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(Naturalist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Nature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Documentary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Broadcaster)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795"/>
                        </a:lnSpc>
                      </a:pP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umm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a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gg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685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39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0162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Construct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interpret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chains,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identifying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producers,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predators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prey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6794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most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living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things live in habitats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which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they are suited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habitats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provide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needs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kinds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plants,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depend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each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other.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39065" indent="-228600">
                        <a:lnSpc>
                          <a:spcPts val="819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habitats,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micro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habitats.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cycle?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cycles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there?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same?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us?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spread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seeds?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6: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177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Classify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living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broad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groups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according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observable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characteristics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similarities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differences.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Give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reasons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classifying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specific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characteristics.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5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382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level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salt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quickly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brine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shrimp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hatch?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525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this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collection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similarities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differences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lifecycle.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493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brine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shrimp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over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lifetime?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56540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bean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germinates?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0223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relationship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between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mbe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mbe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 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stamens?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8445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differences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between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life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cycle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insect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mammal?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way?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14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77539"/>
              </p:ext>
            </p:extLst>
          </p:nvPr>
        </p:nvGraphicFramePr>
        <p:xfrm>
          <a:off x="474981" y="173037"/>
          <a:ext cx="9809478" cy="7216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9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094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9092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0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3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0" dirty="0">
                          <a:latin typeface="Twinkl" pitchFamily="2" charset="77"/>
                          <a:cs typeface="Times New Roman"/>
                        </a:rPr>
                        <a:t>(Changes)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3">
                  <a:txBody>
                    <a:bodyPr/>
                    <a:lstStyle/>
                    <a:p>
                      <a:pPr marL="977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705">
                <a:tc rowSpan="3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112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properties,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including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 hardness,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solubility, transparency,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conductivity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(electrical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thermal),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response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magnets.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240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comparative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fair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tests,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uses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materials,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metals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plastic.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2923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Demonstrate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dissolving,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mixing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state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reversible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128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Explain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some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changes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result in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formation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new </a:t>
                      </a:r>
                      <a:r>
                        <a:rPr sz="900" b="1" spc="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materials, 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this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kind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usually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not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reversible,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associated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burning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action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acid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bicarbonate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soda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matter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(including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gas)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mass.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176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Sometimes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mixed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substances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react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substance.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These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usually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irreversible.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61594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Heating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sometimes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cause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permanently.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When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this happens,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substance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 made. These changes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not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reversible.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74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Indicators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something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are: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(colour,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state, texture,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hardness,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smell,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47320" indent="-228600" algn="just">
                        <a:lnSpc>
                          <a:spcPts val="819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possible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back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easily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likely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900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anymore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something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(irreversible </a:t>
                      </a:r>
                      <a:r>
                        <a:rPr sz="900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 marR="78105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Hardness,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Solubility,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Transparency,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Conductivity,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Magnetic,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Filter,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Evaporation,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Dissolving,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Mixing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Material,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conductor,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dissolve,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insoluble,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suspension,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chemical,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physical,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irreversible,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solution,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reversable,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separate,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mixture,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insulator,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transparent,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flexible,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permeable,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soluble,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property,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magnetic,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hard.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45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370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Sp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,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Arthur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Fry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Alan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Amron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745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(Post-It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Notes)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6040">
                        <a:lnSpc>
                          <a:spcPts val="830"/>
                        </a:lnSpc>
                      </a:pPr>
                      <a:r>
                        <a:rPr sz="900" b="1" i="1" spc="-60" dirty="0">
                          <a:latin typeface="Twinkl" pitchFamily="2" charset="77"/>
                          <a:cs typeface="Georgia-BoldItalic"/>
                        </a:rPr>
                        <a:t>Itch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6040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85"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Ruth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Benerito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(Wrinkle-Free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Cotton)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795"/>
                        </a:lnSpc>
                      </a:pP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'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om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6040">
                        <a:lnSpc>
                          <a:spcPts val="830"/>
                        </a:lnSpc>
                      </a:pP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(Michael</a:t>
                      </a:r>
                      <a:r>
                        <a:rPr sz="900" i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Morpurgo)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595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795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BFG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6040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Ro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905"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598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05104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together,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according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whether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solids,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liquids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gases.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810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Observe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some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 change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state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when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heated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cooled,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measure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research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degrees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Celsius.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47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part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played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evaporation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condensation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eva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th 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temperature.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398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question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want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interrogate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“have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substance?”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754380" lvl="1" indent="-229870">
                        <a:lnSpc>
                          <a:spcPts val="785"/>
                        </a:lnSpc>
                        <a:buChar char="-"/>
                        <a:tabLst>
                          <a:tab pos="753745" algn="l"/>
                          <a:tab pos="755015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Wet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clay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Wingdings"/>
                        </a:rPr>
                        <a:t>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air-dried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clay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Wingdings"/>
                        </a:rPr>
                        <a:t>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fired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clay.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754380" lvl="1" indent="-229870">
                        <a:lnSpc>
                          <a:spcPts val="830"/>
                        </a:lnSpc>
                        <a:buChar char="-"/>
                        <a:tabLst>
                          <a:tab pos="753745" algn="l"/>
                          <a:tab pos="755015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Flour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Wingdings"/>
                        </a:rPr>
                        <a:t></a:t>
                      </a:r>
                      <a:r>
                        <a:rPr sz="900" spc="1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dough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Wingdings"/>
                        </a:rPr>
                        <a:t>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bread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6604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Add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sugar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fizzy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water;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fizzes up. Has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substance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been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made?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(No,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dissolved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adding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sugar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made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become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undissolved)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699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Add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baking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powder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vinegar,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fizzes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up.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substance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been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made?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(Yes,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gas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not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vinegar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not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fizzy,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must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made)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Add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instant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snow.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8575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lemon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juice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invisible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ink,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heating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gently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ink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visible.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substance?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added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jelly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set,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substance.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6954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When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 heated or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mixed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other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sometimes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turn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question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mixed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differently?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3240" marR="160210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2605" algn="l"/>
                          <a:tab pos="523875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mixtures,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dissolving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3240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2605" algn="l"/>
                          <a:tab pos="523875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diffusion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terms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particle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model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2605" marR="299085" indent="-228600">
                        <a:lnSpc>
                          <a:spcPts val="819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techniques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separating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mixtures: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filtration,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evaporation,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distillation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chromatography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260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ifi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08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886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48450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ts 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fastest/slowest?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49860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‘jelly-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ness’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jelly?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0985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classify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these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reactions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an 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 describe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their groups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similarities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differences?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7051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nail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saltwater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097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 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reactions?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25730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amount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was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p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liquid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vinegar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reaction?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14629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sma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help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us?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reversibly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irreversibly?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31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478480"/>
              </p:ext>
            </p:extLst>
          </p:nvPr>
        </p:nvGraphicFramePr>
        <p:xfrm>
          <a:off x="454659" y="457187"/>
          <a:ext cx="9812016" cy="71767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2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3050">
                <a:tc gridSpan="8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0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0" dirty="0">
                          <a:latin typeface="Twinkl" pitchFamily="2" charset="77"/>
                          <a:cs typeface="Times New Roman"/>
                        </a:rPr>
                        <a:t>(Mixtures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75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Separation)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43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8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3431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part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played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by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evaporation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condensation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cycle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associate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rate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evaporation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temperature.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288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dissolve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liquid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form a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solution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describe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recover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substance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solution.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1600" indent="-228600" algn="just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knowledge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solids,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liquids,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gases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decide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 how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mixtures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might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separated,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through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filtering,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sieving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evaporating.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32765" marR="16192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substances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mixed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remain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present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mixture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separated.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3276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reversed,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cannot.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3276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state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heating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cooling.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14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Solid,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liquid,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gas,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particles,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state, materials,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properties, matter,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melt,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freeze,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water,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ice,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temperature,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process,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condensation,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evaporation,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vapour,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energy,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precipitation,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collection,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37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Sp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,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Arthur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Fry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Alan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Amron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745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(Post-It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Notes)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b="1" i="1" spc="-60" dirty="0">
                          <a:latin typeface="Twinkl" pitchFamily="2" charset="77"/>
                          <a:cs typeface="Georgia-BoldItalic"/>
                        </a:rPr>
                        <a:t>Itch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85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Ruth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Benerito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(Wrinkle-Free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Cotton)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795"/>
                        </a:lnSpc>
                      </a:pP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'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om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(Michael</a:t>
                      </a:r>
                      <a:r>
                        <a:rPr sz="900" i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Morpurgo)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59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795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BFG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Ro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445">
                <a:tc grid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98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KS1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0096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Distinguish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made.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8826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name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variety 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materials,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plastic,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glass,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metal,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rock.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4795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physical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variety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2128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group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together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variety 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materials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physical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properties.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8318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suitability of a variety 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materials, including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wood,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metal,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plastic,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 glass,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brick,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rock,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cardboard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particular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uses.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6192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shapes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solid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changed by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squashing,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bending,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twisting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stretching.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32765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mixtures?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3276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dissolve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mean?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32765" marR="25400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following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dissolve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water: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sugar,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bicarbonate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soda,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oil,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chocolate,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coffees,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dark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vinegar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wax?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32765" marR="214629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amount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much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sugar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will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dissolve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3276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sweets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dissolve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3276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separate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mixtures?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3276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32765" algn="l"/>
                          <a:tab pos="53340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clean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dirty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1811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properties,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including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hardness,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solubility,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transparency,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conductivity (electrical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thermal),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response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magnets.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349885" indent="-229235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Give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reasons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evidence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comparative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fair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tests,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materials,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metals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plastic.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Demonstrate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dissolving,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mixing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state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reversible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changes.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75895" indent="-228600" algn="just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6415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result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formation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new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materials,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kind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usually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reversible,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associated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burning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action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acid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bicarbonate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soda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225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80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03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3185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temperature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tea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long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takes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sugar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cube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dissolve?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6446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these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based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 whether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transparent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not?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8419" marR="241300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container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saltwater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9588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h 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way?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89535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microplastics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why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harming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planet?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separate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mixture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iron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filings,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salt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sand?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03505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type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sugar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dissolves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fastest?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8419" marR="15430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sugar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cube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put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glass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 marR="20574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much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solute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dissolve?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51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8937" y="1550009"/>
            <a:ext cx="2979065" cy="918125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30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63798"/>
              </p:ext>
            </p:extLst>
          </p:nvPr>
        </p:nvGraphicFramePr>
        <p:xfrm>
          <a:off x="443412" y="275190"/>
          <a:ext cx="9809477" cy="7012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8202">
                <a:tc gridSpan="9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15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516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727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255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name the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main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parts of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human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circulatory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system,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functions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heart,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blood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vessels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blood.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7686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gnis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t,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x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lifestyle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bodies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function.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621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nutrients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transported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within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humans.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heart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pumps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blood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around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body.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9908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Oxygen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breathed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lungs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absorbed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blood.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6319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Muscles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oxygen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release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energy from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food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work.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(Oxygen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taken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blood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lungs;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heart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pumps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blood through blood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vessels to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muscles;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muscles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take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oxygen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nutrients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blood.)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6446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Oxygenated,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Deoxygenated,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Valve,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Exercise,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Respiration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Circulatory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system,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heart,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lungs,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blood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vessels,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blood,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artery,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vein,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pulmonary,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alveoli,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capillary,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digestive,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transport,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gas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exchange,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villi,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nutrients,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oxygen,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alcohol,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drugs,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tobacco.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37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80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Ju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tus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(Theories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Nutrition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Metabolism)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-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art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Boy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al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la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85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30"/>
                        </a:lnSpc>
                        <a:spcBef>
                          <a:spcPts val="375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oll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(Linking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Smoking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Health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Problems)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762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830"/>
                        </a:lnSpc>
                        <a:spcBef>
                          <a:spcPts val="375"/>
                        </a:spcBef>
                      </a:pPr>
                      <a:r>
                        <a:rPr sz="900" b="1" i="1" spc="-65" dirty="0">
                          <a:latin typeface="Twinkl" pitchFamily="2" charset="77"/>
                          <a:cs typeface="Georgia-BoldItalic"/>
                        </a:rPr>
                        <a:t>Skellig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d)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7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1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30"/>
                        </a:lnSpc>
                        <a:spcBef>
                          <a:spcPts val="375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Vin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(Anatomy)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762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830"/>
                        </a:lnSpc>
                        <a:spcBef>
                          <a:spcPts val="375"/>
                        </a:spcBef>
                      </a:pP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art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um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900" b="1" i="1" spc="-3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v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re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er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7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10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536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5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45465" marR="301625" indent="-24892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develop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old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age.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Yea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oxygen?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breathe?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fish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breathe?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oxygen?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person’s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lungs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lung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capacity?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4257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increase/decrease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lung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capacity?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lung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capacity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fixed?</a:t>
                      </a: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blood?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heart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work?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muscle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pulse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rate?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exercise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pulse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rate?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890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circulatory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elephant,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hummingbird,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polar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bear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differ?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air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breathe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out,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breathe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Stage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learn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about: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33591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hierarchical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organisation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multicellular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organisms: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cells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tissues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organs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systems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organisms.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5209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tissues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organs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human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digestive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system, including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adaptations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function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digestive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digests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(enzymes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simply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biological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catalysts)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calculations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energy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requirements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healthy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daily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diet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4323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consequences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imbalances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diet,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obesity,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starvation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deficiency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diseases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5402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structure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functions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gas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exchange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humans,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including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adaptations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function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5104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effects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recreational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drugs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(including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substance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misuse)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behaviour,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health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processes.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283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283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74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953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5" dirty="0">
                          <a:latin typeface="Twinkl" pitchFamily="2" charset="77"/>
                          <a:cs typeface="Times New Roman"/>
                        </a:rPr>
                        <a:t>we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exercise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 affect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our heart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rate?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8270">
                        <a:lnSpc>
                          <a:spcPts val="819"/>
                        </a:lnSpc>
                      </a:pP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exercising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regularly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your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lung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capacity?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6700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organs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body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up the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circulation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system,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found?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6700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day?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84785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much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exercise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week?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0223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pattern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 what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b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run?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556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ideas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disease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medicine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287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choices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bodies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work?</a:t>
                      </a:r>
                      <a:r>
                        <a:rPr sz="900" spc="1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my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heart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beat?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2300">
                <a:tc>
                  <a:txBody>
                    <a:bodyPr/>
                    <a:lstStyle/>
                    <a:p>
                      <a:pPr marL="68580" marR="130175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type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exercise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greatest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effect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our heart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rate?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127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5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10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12972"/>
              </p:ext>
            </p:extLst>
          </p:nvPr>
        </p:nvGraphicFramePr>
        <p:xfrm>
          <a:off x="457200" y="457187"/>
          <a:ext cx="9809477" cy="65871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4330">
                <a:tc gridSpan="9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Ev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325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evolution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193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fossils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used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past.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301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produce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offspring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same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kind,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but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normally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offspring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vary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are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not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identical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parents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382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animals and plants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adapted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suit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their environment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ways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adaptation may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lead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evolution-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recognise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fossils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provide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information about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living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 that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 inhabited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millions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years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ago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cycles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evolved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help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survive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adulthood.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505459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characteristics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suited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environment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become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increasingly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common.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NB: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i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following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duplicated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5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 Living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habitats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4287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Organisms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 suited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their environment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 more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likely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survive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long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enough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reproduce.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adapted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likely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so.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4511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offspring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similar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characteristic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patterns.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5971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Variation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exists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within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population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(and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offspring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plants)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Competition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exists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resources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mates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34163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Fossils,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Adaptation,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Evolution,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Characteristics,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Reproduction,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Genetics,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Variation,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Inherited,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Environmental,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Mutation,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Competition,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Survival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Fittest,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Evidence,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7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38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353695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Charles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Darwin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Alfred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Russel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Wallace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795"/>
                        </a:lnSpc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(Theory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Evolution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Natural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Selection)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Jane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Goodall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(Chimpanzees)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art</a:t>
                      </a:r>
                      <a:r>
                        <a:rPr sz="900" b="1" i="1" spc="-3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F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sh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er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me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ll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rd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Fa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ee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tb</a:t>
                      </a:r>
                      <a:r>
                        <a:rPr sz="900" i="1" spc="2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i="1" spc="1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8844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Stages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65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2,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5308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53085" algn="l"/>
                          <a:tab pos="55372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Understand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53085" marR="13271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53085" algn="l"/>
                          <a:tab pos="55372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animal’s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differences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important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survival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5308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53085" algn="l"/>
                          <a:tab pos="55372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5308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53085" algn="l"/>
                          <a:tab pos="55372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fossils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form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variation,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important?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begin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Earth?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change?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evolution?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evidence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evolution?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evolution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happen?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reasons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become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extinct?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8750" indent="-229235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Polar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Bears’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habitat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rapidly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changing,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possible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futures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face,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predict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likely?</a:t>
                      </a: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Da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theory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initially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accepted?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Key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Stage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will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learn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about: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41084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heredity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process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genetic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information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transmitted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generation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next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8509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variation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individuals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within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species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being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continuous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discontinuous,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include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measurement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graphical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representation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variation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3749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variation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species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individuals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species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means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compete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successfully,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drive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natural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selection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47955" indent="-228600" algn="just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6415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environment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leave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individuals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within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species,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entire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species,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less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well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adapted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compete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successfully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reproduce,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turn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may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lead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extinction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60985" indent="-228600" algn="just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importance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maintaining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biodiversity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gene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banks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preserve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hereditary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material.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7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541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common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eye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colour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class?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175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skeletons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apes,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humans,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Neanderthals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–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similar,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67945">
                        <a:lnSpc>
                          <a:spcPct val="98400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classify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these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idea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evolution,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evidence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against?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06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skeleton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horse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14629" algn="just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pattern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ze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’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bea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k 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2542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happened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Charles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Darwin visited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Galapagos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islands?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33985">
                        <a:lnSpc>
                          <a:spcPct val="98400"/>
                        </a:lnSpc>
                        <a:spcBef>
                          <a:spcPts val="5"/>
                        </a:spcBef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ideas did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American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 geneticist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Barbara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McClintock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genes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Nobel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Prize?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4828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evolution,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happen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scientists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know?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015120"/>
              </p:ext>
            </p:extLst>
          </p:nvPr>
        </p:nvGraphicFramePr>
        <p:xfrm>
          <a:off x="408941" y="184571"/>
          <a:ext cx="9809477" cy="7193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1214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25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25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spc="70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25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25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endParaRPr sz="25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513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2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70"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1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812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12725" indent="-228600">
                        <a:lnSpc>
                          <a:spcPct val="988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 variety of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 wild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garden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plants,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deciduous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evergreen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trees.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509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structure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flowering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plants.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59079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roots,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trunk,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branches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trees.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seeds/bulbs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survive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important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eat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lots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Leaves,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trunk,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branch,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root,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seed,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bulb,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flower,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stem,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wild,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garden,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deciduous,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evergreen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11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5405">
                        <a:lnSpc>
                          <a:spcPts val="810"/>
                        </a:lnSpc>
                      </a:pPr>
                      <a:endParaRPr lang="en-US" sz="1000" spc="-5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1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10"/>
                        </a:lnSpc>
                      </a:pPr>
                      <a:endParaRPr lang="en-US"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1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933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5405" marR="106045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Beatrix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Potter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t)</a:t>
                      </a: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: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C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me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,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endParaRPr sz="1000" dirty="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(Patricia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Hegarty</a:t>
                      </a:r>
                      <a:r>
                        <a:rPr sz="10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5" dirty="0">
                          <a:latin typeface="Twinkl" pitchFamily="2" charset="77"/>
                          <a:cs typeface="Times New Roman"/>
                        </a:rPr>
                        <a:t>Britta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5" dirty="0">
                          <a:latin typeface="Twinkl" pitchFamily="2" charset="77"/>
                          <a:cs typeface="Times New Roman"/>
                        </a:rPr>
                        <a:t>Teckentrup)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itt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Wi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10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F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w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rs</a:t>
                      </a:r>
                      <a:endParaRPr sz="1000" dirty="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arl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ak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e)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gs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at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VE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abo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3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TR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rw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arr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’s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z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el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endParaRPr sz="1000" dirty="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Ru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 Pa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114">
                <a:tc gridSpan="2">
                  <a:txBody>
                    <a:bodyPr/>
                    <a:lstStyle/>
                    <a:p>
                      <a:pPr algn="ctr">
                        <a:lnSpc>
                          <a:spcPts val="750"/>
                        </a:lnSpc>
                      </a:pPr>
                      <a:endParaRPr lang="en-US" sz="1000" b="1" spc="10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50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lang="en-US" sz="1000" b="1" spc="-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5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50"/>
                        </a:lnSpc>
                      </a:pPr>
                      <a:endParaRPr lang="en-US" sz="1000" b="1" spc="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50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50"/>
                        </a:lnSpc>
                      </a:pPr>
                      <a:endParaRPr lang="en-US" sz="1000" b="1" spc="1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50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87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EY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observations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names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plants,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trees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002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able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plants,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trees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Show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care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world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around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them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37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753745" algn="l"/>
                          <a:tab pos="7543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grow?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37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753745" algn="l"/>
                          <a:tab pos="7543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37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753745" algn="l"/>
                          <a:tab pos="754380" algn="l"/>
                        </a:tabLst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37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753745" algn="l"/>
                          <a:tab pos="7543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green?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37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753745" algn="l"/>
                          <a:tab pos="7543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look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37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753745" algn="l"/>
                          <a:tab pos="7543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big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shade?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3745" marR="633730" indent="-228600">
                        <a:lnSpc>
                          <a:spcPts val="819"/>
                        </a:lnSpc>
                        <a:spcBef>
                          <a:spcPts val="45"/>
                        </a:spcBef>
                        <a:buFont typeface="Arial"/>
                        <a:buChar char="•"/>
                        <a:tabLst>
                          <a:tab pos="753745" algn="l"/>
                          <a:tab pos="7543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biggest/smallest/smelliest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(etc)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tree/flower/plant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planet?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</a:p>
                    <a:p>
                      <a:pPr marL="52260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bulbs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mature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2605" marR="37401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warmth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stay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healthy.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847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63">
                <a:tc>
                  <a:txBody>
                    <a:bodyPr/>
                    <a:lstStyle/>
                    <a:p>
                      <a:pPr marL="3498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664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: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10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64465">
                        <a:lnSpc>
                          <a:spcPts val="819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type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compost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grows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tallest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sunflower?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87020">
                        <a:lnSpc>
                          <a:spcPts val="819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tree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biggest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leaves?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57480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sort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collected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walk?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6525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b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year?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56845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my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sunflower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week?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27965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oak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tree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year?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61925">
                        <a:lnSpc>
                          <a:spcPts val="819"/>
                        </a:lnSpc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trees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bigger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lose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first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autumn?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57480">
                        <a:lnSpc>
                          <a:spcPts val="819"/>
                        </a:lnSpc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there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pattern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where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ool 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grounds?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42240">
                        <a:lnSpc>
                          <a:spcPts val="819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most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common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British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them?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74930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did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Beatrix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Potter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help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toadstools?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many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there?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439159"/>
              </p:ext>
            </p:extLst>
          </p:nvPr>
        </p:nvGraphicFramePr>
        <p:xfrm>
          <a:off x="457200" y="457187"/>
          <a:ext cx="9809477" cy="6924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433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gs</a:t>
                      </a:r>
                      <a:r>
                        <a:rPr sz="3000" b="1" spc="-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bit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7000" indent="-228600" algn="just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Classify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broad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groups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according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observable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characteristics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similarities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differences.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8900" indent="-228600" algn="just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780" algn="l"/>
                        </a:tabLst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Give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reasons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classifying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based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specific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characteristics.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812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Variation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exists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within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population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(and between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offspring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plants)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NB:</a:t>
                      </a:r>
                      <a:r>
                        <a:rPr sz="1000" i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5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i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Idea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duplicated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i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5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Evolution </a:t>
                      </a:r>
                      <a:r>
                        <a:rPr sz="1000" i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1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i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Inheritance.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7241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suited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environment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likely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survive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long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enough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reproduce.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adapted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likely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so.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4511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reproduce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offspring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similar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characteristic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patterns.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Competition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exists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resources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mates.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68605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Variation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Organisms Populations.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Classification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Characteristics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Environment,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flowering,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 nonflowering,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plants,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vertebrates,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fish,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amphibians, reptiles, mammals,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invertebrate,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impact,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nature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reserves, deforestation.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Classify,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compare,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bacteria, microorganism,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organism,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invertebrates,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vertebrates,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Linnaean.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7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38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inn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us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346075">
                        <a:lnSpc>
                          <a:spcPts val="819"/>
                        </a:lnSpc>
                        <a:spcBef>
                          <a:spcPts val="30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(Identifying,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Naming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Classifying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Organisms)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B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ee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Boy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ard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ct</a:t>
                      </a:r>
                      <a:r>
                        <a:rPr sz="1000" b="1" i="1" spc="-3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up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(Barry</a:t>
                      </a:r>
                      <a:r>
                        <a:rPr sz="1000" i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Louis</a:t>
                      </a:r>
                      <a:r>
                        <a:rPr sz="1000" i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Polisar)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F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F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rs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et</a:t>
                      </a:r>
                      <a:r>
                        <a:rPr sz="10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Hal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nn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97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4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31559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grouped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ways.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050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Explore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use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classification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keys to help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group,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 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local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wider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environment.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28600">
                        <a:lnSpc>
                          <a:spcPts val="819"/>
                        </a:lnSpc>
                      </a:pP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gnis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nm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sometimes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pose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danger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things.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classify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things?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classify?</a:t>
                      </a:r>
                    </a:p>
                    <a:p>
                      <a:pPr marL="525145" marR="23558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difficulties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classification?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(penguins,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whales,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platypus)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variation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exist?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if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species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breed?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(hybrids)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house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outside?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microorganisms?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prevent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spread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disease?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compete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Key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Stage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learn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about: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953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dependence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almost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all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life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Earth on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ability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photosynthetic organisms,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such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algae,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sunlight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photosynthesis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build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organic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molecules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essential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energy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store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maintain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levels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oxygen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carbon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dioxide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atmosphere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adaptations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photosynthesis.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891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interdependence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ecosystem,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webs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insect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pollinated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crops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4798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importance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reproduction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insect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pollination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human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food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security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50038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organisms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affect,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affected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by,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environment,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accumulation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toxic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9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72415">
                        <a:lnSpc>
                          <a:spcPts val="819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temperature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much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gas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produced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yeast?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63525" algn="just">
                        <a:lnSpc>
                          <a:spcPts val="819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 </a:t>
                      </a:r>
                      <a:r>
                        <a:rPr sz="1000" b="1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ve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te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hool 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playing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field?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62255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would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make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classification key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eb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es/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nv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eb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 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microorganisms?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00330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t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if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you leave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on the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windowsill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for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weeks?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78765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sam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number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petals?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49554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iff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of 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microorganisms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do?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always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harmful?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15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346111"/>
              </p:ext>
            </p:extLst>
          </p:nvPr>
        </p:nvGraphicFramePr>
        <p:xfrm>
          <a:off x="88900" y="200025"/>
          <a:ext cx="10439400" cy="68436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2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2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9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07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5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030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9090">
                <a:tc gridSpan="9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96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6192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Associate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brightness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lamp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or the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volume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buzzer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number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voltage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cells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used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circuit.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240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give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reasons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variations in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components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function,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brightness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bulbs,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loudness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buzzers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and the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on/off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position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switches.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6860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recognised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symbols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representing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simple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circuit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diagram.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0289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Batteries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store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energy.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energy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pushes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electricity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round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circuit.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When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battery’s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energy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gone it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stops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pushing.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Voltage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measures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‘push.’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7432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greater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current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flowing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device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harder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works.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Current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much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flowing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round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circuit.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302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current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flows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wires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heat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released.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greater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current,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heat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released.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2390">
                        <a:lnSpc>
                          <a:spcPts val="819"/>
                        </a:lnSpc>
                      </a:pP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Electricity,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neutrons, protons,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electrons,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nucleus,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atom, electric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current,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appliances, mains,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crocodile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clips,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wires,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bulb,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battery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cell,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battery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holder,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motor,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buzzer,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switch,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conductor,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electrical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insulator,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conductor.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7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38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94410">
                        <a:lnSpc>
                          <a:spcPts val="819"/>
                        </a:lnSpc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Alessandro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Volta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(Electrical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Battery)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69950">
                        <a:lnSpc>
                          <a:spcPts val="819"/>
                        </a:lnSpc>
                      </a:pP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Nicola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Tesla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136015">
                        <a:lnSpc>
                          <a:spcPts val="819"/>
                        </a:lnSpc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Goodnight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Mister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Tom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(Michelle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Magorian)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501140">
                        <a:lnSpc>
                          <a:spcPts val="819"/>
                        </a:lnSpc>
                      </a:pP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Blackout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Jo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Ro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cc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o)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9573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'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y 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(S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vi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94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4,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common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appliances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run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electricity.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048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Construct</a:t>
                      </a:r>
                      <a:r>
                        <a:rPr sz="800" b="1" spc="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800" b="1" spc="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series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electrical</a:t>
                      </a:r>
                      <a:r>
                        <a:rPr sz="800" b="1" spc="5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circuit,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identifying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naming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its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parts,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cells,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wires,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bulbs,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switches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buzzers.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65100" indent="-229235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lamp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series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circuit,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based </a:t>
                      </a:r>
                      <a:r>
                        <a:rPr sz="800" b="1" spc="40" dirty="0">
                          <a:latin typeface="Twinkl" pitchFamily="2" charset="77"/>
                          <a:cs typeface="Times New Roman"/>
                        </a:rPr>
                        <a:t>on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whether the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lamp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part of a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complete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loop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battery.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9588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Recognise that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switch </a:t>
                      </a:r>
                      <a:r>
                        <a:rPr sz="800" b="1" spc="40" dirty="0">
                          <a:latin typeface="Twinkl" pitchFamily="2" charset="77"/>
                          <a:cs typeface="Times New Roman"/>
                        </a:rPr>
                        <a:t>opens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closes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circuit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associate this with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whether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lamp lights in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simple </a:t>
                      </a:r>
                      <a:r>
                        <a:rPr sz="800" b="1" spc="40" dirty="0">
                          <a:latin typeface="Twinkl" pitchFamily="2" charset="77"/>
                          <a:cs typeface="Times New Roman"/>
                        </a:rPr>
                        <a:t>series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circuit.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Recognise </a:t>
                      </a:r>
                      <a:r>
                        <a:rPr sz="800" b="1" spc="45" dirty="0">
                          <a:latin typeface="Twinkl" pitchFamily="2" charset="77"/>
                          <a:cs typeface="Times New Roman"/>
                        </a:rPr>
                        <a:t>some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common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conductors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insulators,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associate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metals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with </a:t>
                      </a:r>
                      <a:r>
                        <a:rPr sz="8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being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0" dirty="0">
                          <a:latin typeface="Twinkl" pitchFamily="2" charset="77"/>
                          <a:cs typeface="Times New Roman"/>
                        </a:rPr>
                        <a:t>good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conductors.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5844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tw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du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tor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n 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insulator,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giving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35" dirty="0">
                          <a:latin typeface="Twinkl" pitchFamily="2" charset="77"/>
                          <a:cs typeface="Times New Roman"/>
                        </a:rPr>
                        <a:t>examples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each.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Safety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4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using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electricity.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batteries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push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hard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other?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2194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voltage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batters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much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current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pushed?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526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leave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current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flowing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brightness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bulb?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number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bulbs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brightness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bulb?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all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wires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good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conducting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526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wires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insulated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plastic?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type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difference?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6364" indent="-228600">
                        <a:lnSpc>
                          <a:spcPts val="819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type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circuit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components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work/long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battery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lasts?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renewable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generate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current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heat?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dangers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short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circuit?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Key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Stage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Three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learn: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7556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Electric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current,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measured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amperes,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circuits,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series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parallel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circuits,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currents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add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branches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meet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current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flow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charge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20650" indent="-229235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Potential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difference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measured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volts,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battery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bulb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ratings,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resistance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measured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ohms,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ratio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potential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difference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(p.d.)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current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56896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Differences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resistance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conducting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insulating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components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(quantitative).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779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Separation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positive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negative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charges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rubbed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together: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transfer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electrons,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charged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idea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electric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field,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acting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across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space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contact.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8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8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8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8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8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8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8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8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8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8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8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8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8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8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8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63830">
                        <a:lnSpc>
                          <a:spcPct val="97800"/>
                        </a:lnSpc>
                      </a:pP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voltage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batteries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800" b="1" spc="-1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circuit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the brightness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lamp?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 How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voltage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batteries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800" b="1" spc="-1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5" dirty="0">
                          <a:latin typeface="Twinkl" pitchFamily="2" charset="77"/>
                          <a:cs typeface="Times New Roman"/>
                        </a:rPr>
                        <a:t>circuit</a:t>
                      </a:r>
                      <a:r>
                        <a:rPr sz="8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volume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buzzer?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86690">
                        <a:lnSpc>
                          <a:spcPts val="580"/>
                        </a:lnSpc>
                        <a:spcBef>
                          <a:spcPts val="5"/>
                        </a:spcBef>
                      </a:pP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 t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pe</a:t>
                      </a:r>
                      <a:r>
                        <a:rPr sz="8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b="1" spc="-2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ma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8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b="1" spc="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b="1" spc="-2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ui</a:t>
                      </a:r>
                      <a:r>
                        <a:rPr sz="800" b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b="1" dirty="0">
                          <a:latin typeface="Twinkl" pitchFamily="2" charset="77"/>
                          <a:cs typeface="Times New Roman"/>
                        </a:rPr>
                        <a:t>y  </a:t>
                      </a:r>
                      <a:r>
                        <a:rPr sz="800" b="1" spc="5" dirty="0">
                          <a:latin typeface="Twinkl" pitchFamily="2" charset="77"/>
                          <a:cs typeface="Times New Roman"/>
                        </a:rPr>
                        <a:t>battery?</a:t>
                      </a:r>
                      <a:endParaRPr sz="8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4769">
                        <a:lnSpc>
                          <a:spcPct val="98400"/>
                        </a:lnSpc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would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group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electrical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components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appliances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based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on what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electricity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makes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them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do?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7526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gh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b 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battery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5" dirty="0">
                          <a:latin typeface="Twinkl" pitchFamily="2" charset="77"/>
                          <a:cs typeface="Times New Roman"/>
                        </a:rPr>
                        <a:t>runs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out?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1755">
                        <a:lnSpc>
                          <a:spcPts val="819"/>
                        </a:lnSpc>
                      </a:pP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measure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quickly </a:t>
                      </a:r>
                      <a:r>
                        <a:rPr sz="8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battery</a:t>
                      </a:r>
                      <a:r>
                        <a:rPr sz="8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used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up?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8542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em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gh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bulb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go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up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longer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8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on?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10185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8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5" dirty="0">
                          <a:latin typeface="Twinkl" pitchFamily="2" charset="77"/>
                          <a:cs typeface="Times New Roman"/>
                        </a:rPr>
                        <a:t>of 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electricity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20" dirty="0">
                          <a:latin typeface="Twinkl" pitchFamily="2" charset="77"/>
                          <a:cs typeface="Times New Roman"/>
                        </a:rPr>
                        <a:t>vary</a:t>
                      </a:r>
                      <a:r>
                        <a:rPr sz="8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8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effects</a:t>
                      </a:r>
                      <a:r>
                        <a:rPr sz="8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8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800" spc="10" dirty="0">
                          <a:latin typeface="Twinkl" pitchFamily="2" charset="77"/>
                          <a:cs typeface="Times New Roman"/>
                        </a:rPr>
                        <a:t>electricity?</a:t>
                      </a:r>
                      <a:endParaRPr sz="8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17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910619"/>
              </p:ext>
            </p:extLst>
          </p:nvPr>
        </p:nvGraphicFramePr>
        <p:xfrm>
          <a:off x="505099" y="152717"/>
          <a:ext cx="9809477" cy="7257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050">
                <a:tc gridSpan="9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6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lang="en-US" sz="30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ght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Si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ht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8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90195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appears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travel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straight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lines.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318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Use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idea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travels in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straight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lines to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seen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because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give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reflect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eye.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6839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0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because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sources to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our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eyes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 light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sources to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eyes.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5971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Use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idea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travels in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straight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lines to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shadows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shape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cast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them.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890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Know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simple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optical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instruments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work,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e.g.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periscope,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telescope,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binoculars,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mirror,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magnifying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glass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etc.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63195" indent="-228600">
                        <a:lnSpc>
                          <a:spcPts val="819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sources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eyes.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0353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reflected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off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enters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eyes.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9273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reflects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off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(unless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black).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Non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shiny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surfaces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scatter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light,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beam.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travels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straight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lines.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8986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source,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dark,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reflect,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ray,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mirror,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bounce,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visible,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beam,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glare,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travel,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straight,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opaque,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shadow,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block,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transparent,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translucent.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Reflect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Absorb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Emitted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Scattered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Refraction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220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ou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(Wave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Theory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Ibn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al-Haytham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(Alhazen)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(Light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Eyes)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169670">
                        <a:lnSpc>
                          <a:spcPts val="819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Percy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Shaw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tt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f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rom</a:t>
                      </a:r>
                      <a:r>
                        <a:rPr sz="900" b="1" i="1" spc="-2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Emma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ll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u</a:t>
                      </a: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ff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o’s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 Ch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i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i="1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i="1" spc="-10" dirty="0">
                          <a:latin typeface="Twinkl" pitchFamily="2" charset="77"/>
                          <a:cs typeface="Times New Roman"/>
                        </a:rPr>
                        <a:t>alds</a:t>
                      </a: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on)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9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9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W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900" b="1" i="1" spc="-4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Ba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9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9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9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900" b="1" i="1" dirty="0">
                          <a:latin typeface="Twinkl" pitchFamily="2" charset="77"/>
                          <a:cs typeface="Georgia-BoldItalic"/>
                        </a:rPr>
                        <a:t>Dark</a:t>
                      </a:r>
                      <a:endParaRPr sz="900">
                        <a:latin typeface="Twinkl" pitchFamily="2" charset="77"/>
                        <a:cs typeface="Georgia-BoldItalic"/>
                      </a:endParaRPr>
                    </a:p>
                    <a:p>
                      <a:pPr marL="68580">
                        <a:lnSpc>
                          <a:spcPts val="830"/>
                        </a:lnSpc>
                      </a:pPr>
                      <a:r>
                        <a:rPr sz="900" i="1" spc="5" dirty="0">
                          <a:latin typeface="Twinkl" pitchFamily="2" charset="77"/>
                          <a:cs typeface="Times New Roman"/>
                        </a:rPr>
                        <a:t>(Emily</a:t>
                      </a:r>
                      <a:r>
                        <a:rPr sz="900" i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i="1" spc="10" dirty="0">
                          <a:latin typeface="Twinkl" pitchFamily="2" charset="77"/>
                          <a:cs typeface="Times New Roman"/>
                        </a:rPr>
                        <a:t>Haworth-Booth)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905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872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4160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order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0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dark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absence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light.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Notice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reflected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surfaces.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208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dangerous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protect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eyes.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812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shadows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formed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blocked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solid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30504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patterns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sizes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shadows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change.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shadow?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588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distance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shadow?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432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distance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screen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shadow?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ts val="83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solar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eclipse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if: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76580" lvl="1" indent="-51435">
                        <a:lnSpc>
                          <a:spcPts val="819"/>
                        </a:lnSpc>
                        <a:buChar char="-"/>
                        <a:tabLst>
                          <a:tab pos="577215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iff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z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76580" lvl="1" indent="-51435">
                        <a:lnSpc>
                          <a:spcPts val="819"/>
                        </a:lnSpc>
                        <a:buChar char="-"/>
                        <a:tabLst>
                          <a:tab pos="577215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span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faster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slower?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76580" lvl="1" indent="-51435">
                        <a:lnSpc>
                          <a:spcPts val="819"/>
                        </a:lnSpc>
                        <a:buChar char="-"/>
                        <a:tabLst>
                          <a:tab pos="577215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sma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62865" lvl="1" indent="-635">
                        <a:lnSpc>
                          <a:spcPts val="819"/>
                        </a:lnSpc>
                        <a:spcBef>
                          <a:spcPts val="30"/>
                        </a:spcBef>
                        <a:buChar char="-"/>
                        <a:tabLst>
                          <a:tab pos="577215" algn="l"/>
                        </a:tabLst>
                      </a:pP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earth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moon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where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but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further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away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solar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system?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88925" indent="-228600">
                        <a:lnSpc>
                          <a:spcPts val="819"/>
                        </a:lnSpc>
                        <a:spcBef>
                          <a:spcPts val="14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amount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aluminium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foil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scrunched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much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scatters?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557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amount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polishing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well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piece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metal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scatters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70510" indent="-229235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perfect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mirrors?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scatter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than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others?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842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shone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affected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putting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glitter,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salt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talc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periscope/microscope/telescope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work?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Stage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3,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learn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about: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similarities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differences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waves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waves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matter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waves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travelling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vacuum;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speed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39751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transmission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through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materials: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absorption,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diffuse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scattering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specular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reflection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surface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Science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6319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ray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model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imaging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mirrors,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pinhole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camera,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refraction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action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of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convex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lens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focusing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(qualitative),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human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eye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8351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transferring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energy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absorber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leading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chemical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electrical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effects;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photo-sensitive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retina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cameras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6223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colours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frequencies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white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prisms</a:t>
                      </a:r>
                      <a:r>
                        <a:rPr sz="900" spc="-5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(qualitative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only);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differential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colour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effects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absorption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diffuse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reflection.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55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8900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angle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ray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hits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plane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mirror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affect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angle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reflects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off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surface?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419100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most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reflective?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3500">
                        <a:lnSpc>
                          <a:spcPts val="819"/>
                        </a:lnSpc>
                        <a:spcBef>
                          <a:spcPts val="30"/>
                        </a:spcBef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colours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white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mixed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together?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colours do you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get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if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mix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iff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85420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em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bulb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up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longer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on?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46379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shadow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day?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81915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pattern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bright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school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over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day?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And, if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pattern,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every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classroom?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69875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people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wear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glasses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clearly?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394335">
                        <a:lnSpc>
                          <a:spcPts val="819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eyes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adapt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conditions?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shadow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course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day?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254158"/>
              </p:ext>
            </p:extLst>
          </p:nvPr>
        </p:nvGraphicFramePr>
        <p:xfrm>
          <a:off x="88900" y="19322"/>
          <a:ext cx="10515601" cy="7307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1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3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05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99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926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165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921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7432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Distinguish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material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made.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620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name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a variety of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materials,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metal,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plastic,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glass,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7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rock,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55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physical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variety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383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350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many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describable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measurable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properties.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3558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similar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grouped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metals,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rocks,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fabrics,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plastic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ceramics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(including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glass).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4668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determine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suitable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purpose.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65405" indent="-63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Hard,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soft,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stretchy,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stiff,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shiny, dull,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rough,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smooth, </a:t>
                      </a:r>
                      <a:r>
                        <a:rPr sz="700" spc="40" dirty="0">
                          <a:latin typeface="Twinkl" pitchFamily="2" charset="77"/>
                          <a:cs typeface="Times New Roman"/>
                        </a:rPr>
                        <a:t>bendy/not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bendy,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waterproof/not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waterproof,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absorbent,</a:t>
                      </a:r>
                      <a:r>
                        <a:rPr sz="7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opaque,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37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155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857250">
                        <a:lnSpc>
                          <a:spcPts val="819"/>
                        </a:lnSpc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William Addis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Too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nv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976630">
                        <a:lnSpc>
                          <a:spcPts val="819"/>
                        </a:lnSpc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rl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ck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 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rpr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198245">
                        <a:lnSpc>
                          <a:spcPts val="819"/>
                        </a:lnSpc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Jo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m 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(roads)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G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at</a:t>
                      </a:r>
                      <a:r>
                        <a:rPr sz="7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Pap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7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C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ap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er</a:t>
                      </a:r>
                      <a:endParaRPr sz="7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i="1" spc="-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er</a:t>
                      </a:r>
                      <a:r>
                        <a:rPr sz="7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i="1" spc="10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i="1" spc="-5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rs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W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7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700" b="1" i="1" spc="-20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7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7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Boat</a:t>
                      </a:r>
                      <a:endParaRPr sz="7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Pa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me</a:t>
                      </a:r>
                      <a:r>
                        <a:rPr sz="700" i="1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i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ll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7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St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ory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of</a:t>
                      </a:r>
                      <a:r>
                        <a:rPr sz="700" b="1" i="1" spc="-2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C</a:t>
                      </a:r>
                      <a:r>
                        <a:rPr sz="700" b="1" i="1" spc="-1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7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ell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endParaRPr sz="7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Wal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i="1" spc="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i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9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717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Early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Years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700" b="1" spc="4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able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ask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questions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place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live.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Talk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happen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work.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6858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Discuss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observed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such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natural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found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objects.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Manipulates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achieve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planned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effect.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7310" algn="just">
                        <a:lnSpc>
                          <a:spcPts val="580"/>
                        </a:lnSpc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It is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recommended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taught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three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times through 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KS1.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Give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 theme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for each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topic 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e.g.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buildings,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exploration,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toys,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seaside.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Plan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investigate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couple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classes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in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topic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so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depth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experience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topic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cover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all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classes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stage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Buildings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rocks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least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crumbly?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ls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bs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b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type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brick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easiest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drag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pyramid?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strongest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floor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tile?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 &amp;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hin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ic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wo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uld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ak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t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baby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spilt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her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drink,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absorb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drink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best?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want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really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slippery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slide;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liquid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use?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chocolate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will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melt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fastest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warm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plate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(a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model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warm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hand)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wrapping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papers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strong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enough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wrap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send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present?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ot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hing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M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4785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used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waterproof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hat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teacher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playground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playtime?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plastic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flexible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enough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belt?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4097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I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wrap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my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ice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egg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5" dirty="0">
                          <a:latin typeface="Twinkl" pitchFamily="2" charset="77"/>
                          <a:cs typeface="Times New Roman"/>
                        </a:rPr>
                        <a:t>/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snowman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stop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melting,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melt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quicker?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wrap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chicken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egg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keep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warm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waiting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hatch?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748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paint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runaway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gingerbread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man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allow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him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swim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river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away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fox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turn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mush?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9845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suitability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materials,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including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metal,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plastic,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glass,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brick,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rock,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cardboard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particular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uses.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2161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shapes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solid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by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squashing,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bending,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twisting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stretching.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694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694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7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7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7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7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28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6065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most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flexible?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60655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most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absorbent?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5049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ch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oo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to 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make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an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umbrella.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waterproof?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5176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pp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t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r 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time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if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we bury them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in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ground?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92405">
                        <a:lnSpc>
                          <a:spcPts val="819"/>
                        </a:lnSpc>
                      </a:pP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shaving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foam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53035" algn="just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pattern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used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make </a:t>
                      </a:r>
                      <a:r>
                        <a:rPr sz="700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school?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bricks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made?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recycled?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from?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978550"/>
              </p:ext>
            </p:extLst>
          </p:nvPr>
        </p:nvGraphicFramePr>
        <p:xfrm>
          <a:off x="457200" y="457187"/>
          <a:ext cx="9809477" cy="6661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050">
                <a:tc gridSpan="9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25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25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spc="70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25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25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spc="15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25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spc="2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25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spc="2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endParaRPr lang="en-US" sz="2500" b="1" spc="2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38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2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70"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lang="en-US" sz="1000" b="1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1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lang="en-US" sz="1000" b="1" spc="1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440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432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fish,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amphibians, reptiles, birds 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mammals.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890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carnivores,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herbivores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omnivores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many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characteristics.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3906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senses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help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individuals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survive.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sense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able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respond.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6055" indent="-228600">
                        <a:lnSpc>
                          <a:spcPts val="819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help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them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grow,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repair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bodies,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active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stay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healthy.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5405" marR="197485" algn="just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Amphibians,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birds,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fish,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mammals, reptiles, carnivores,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herbivore,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omnivore,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sight,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hearing,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touch,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taste,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smell,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head,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neck,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ear,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mouth,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shoulder,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hand,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fingers,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leg,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foot,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thumb,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eye,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nose,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knee,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toes,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teeth,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elbow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22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5405">
                        <a:lnSpc>
                          <a:spcPts val="76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76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38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ckh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ts val="830"/>
                        </a:lnSpc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(Animal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Conservationist)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O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Y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ar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w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it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spc="-2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pp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er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kp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Snail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Trail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Superworm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J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Ax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Sch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023">
                <a:tc gridSpan="2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endParaRPr lang="en-US" sz="1000" b="1" spc="10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39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Early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Years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able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parts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body.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3177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understanding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healthy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diets.</a:t>
                      </a:r>
                      <a:r>
                        <a:rPr sz="1000" b="1" spc="1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able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show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care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concern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10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things.</a:t>
                      </a:r>
                      <a:r>
                        <a:rPr sz="1000" b="1" spc="1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effects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exercise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bodies.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understanding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growth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change.</a:t>
                      </a:r>
                      <a:r>
                        <a:rPr sz="1000" b="1" spc="1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7462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talk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observed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eat?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sam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senses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accurate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identifying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food?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hu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colours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patterns?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324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2605" algn="l"/>
                          <a:tab pos="523875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humans,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offspring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adults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260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stages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cycle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humans.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2605" marR="11112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animals,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humans,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survival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(water,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food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air).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10" dirty="0">
                          <a:latin typeface="Twinkl" pitchFamily="2" charset="77"/>
                          <a:cs typeface="Times New Roman"/>
                        </a:rPr>
                        <a:t>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2605" marR="20066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importance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humans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exercise,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eating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right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amounts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food,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hygiene.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63525">
                        <a:lnSpc>
                          <a:spcPts val="819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sense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smell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better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cannot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see?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8590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organise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zoo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animals?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20345">
                        <a:lnSpc>
                          <a:spcPts val="819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names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parts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bodies?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10489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my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height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over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year?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69545">
                        <a:lnSpc>
                          <a:spcPts val="819"/>
                        </a:lnSpc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better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smelling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as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older?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66700">
                        <a:lnSpc>
                          <a:spcPts val="819"/>
                        </a:lnSpc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same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senses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humans?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245782"/>
              </p:ext>
            </p:extLst>
          </p:nvPr>
        </p:nvGraphicFramePr>
        <p:xfrm>
          <a:off x="457200" y="457187"/>
          <a:ext cx="9809477" cy="68487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433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70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35" dirty="0">
                          <a:latin typeface="Twinkl" pitchFamily="2" charset="77"/>
                          <a:cs typeface="Times New Roman"/>
                        </a:rPr>
                        <a:t>Seasons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3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3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84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changes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across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four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seasons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637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weather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associated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seasons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day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varies.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Weather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239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lots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types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weather: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Rain,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Sun,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Cloud,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Wind,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Snow,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etc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Days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longer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hotter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summer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Days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shorter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colder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winter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four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seasons: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Spring,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Summer,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Autumn,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Winter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Seasons,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spring,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summer,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autumn,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winter,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windy,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sunny,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overcast,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snow,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rain,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7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38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8679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Dr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Steve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Lyons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em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Wea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123950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Holly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Green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(Meteorologist)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44577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Tree: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Seasons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Come,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Seasons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Go 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(Patricia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Hegarty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Britta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Teckentrup)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17729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One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Kipper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(Mick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Inkpen)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25857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After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Storm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Bu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905">
                <a:tc gridSpan="2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742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Early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Years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Developing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understanding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change.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193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certain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may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occur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(e.g.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falling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off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trees,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weather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changes).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160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Look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closely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similarities,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differences,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patterns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change.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096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Comments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questions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place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live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or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natural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world.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frequent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days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rain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saturate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ground?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5433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long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take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ground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dry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after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been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raining?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rain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take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longer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dry?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countries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higher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less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rain?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0223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rainfall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temperature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time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school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grounds?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7559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leaf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strongest/best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shade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cover/best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directing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notice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leaves?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purpose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serve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tree?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think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turn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brown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Winter?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5336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colours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outside?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across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seasons?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rain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environment?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happen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was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much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rain?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happen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wasn’t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enough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rain?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9875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order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dark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absence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 light.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Notice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reflected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surfaces.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9461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sun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dangerous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ways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protect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eyes.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1112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shadows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formed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source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blocked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solid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object.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patterns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sizes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shadows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change.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42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76835">
                        <a:lnSpc>
                          <a:spcPts val="819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season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rain</a:t>
                      </a:r>
                      <a:r>
                        <a:rPr sz="9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most?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86055" algn="just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yo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solar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system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into </a:t>
                      </a:r>
                      <a:r>
                        <a:rPr sz="900" spc="-16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groups?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953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bea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day?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8796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wind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always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blow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way?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74930">
                        <a:lnSpc>
                          <a:spcPts val="819"/>
                        </a:lnSpc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flower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every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season?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they?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like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Winter,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Spring,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Summer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Autumn?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115105"/>
              </p:ext>
            </p:extLst>
          </p:nvPr>
        </p:nvGraphicFramePr>
        <p:xfrm>
          <a:off x="468088" y="122794"/>
          <a:ext cx="9809477" cy="73234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1214">
                <a:tc gridSpan="9">
                  <a:txBody>
                    <a:bodyPr/>
                    <a:lstStyle/>
                    <a:p>
                      <a:pPr algn="ctr">
                        <a:lnSpc>
                          <a:spcPts val="950"/>
                        </a:lnSpc>
                        <a:spcBef>
                          <a:spcPts val="800"/>
                        </a:spcBef>
                      </a:pPr>
                      <a:endParaRPr lang="en-US" sz="2500" b="1" spc="-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950"/>
                        </a:lnSpc>
                        <a:spcBef>
                          <a:spcPts val="800"/>
                        </a:spcBef>
                      </a:pPr>
                      <a:r>
                        <a:rPr sz="2500" b="1" spc="-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25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spc="70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25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25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25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endParaRPr sz="25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513">
                <a:tc gridSpan="2">
                  <a:txBody>
                    <a:bodyPr/>
                    <a:lstStyle/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2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751840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70"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endParaRPr lang="en-US" sz="1000" b="1" spc="1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  <a:spcBef>
                          <a:spcPts val="50"/>
                        </a:spcBef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812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398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bulbs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into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mature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plants.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304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light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warmth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stay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healthy.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seeds/bulbs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gh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th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gr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viv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more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(reproduce)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important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survive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(to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clean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air,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eat)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4574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eat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parts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(leaves,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stems,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roots,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seeds,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fruit)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5405" marR="22288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Leaves,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trunk,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branch,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root,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seed, bulb, flower,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stem,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wild,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garden,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deciduous,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evergreen,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observe,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grow,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compare,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record,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temperature,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predict,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measure,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diagram,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germinate,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warmth,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sunlight.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11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5405">
                        <a:lnSpc>
                          <a:spcPts val="810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10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933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5405" marR="1344930">
                        <a:lnSpc>
                          <a:spcPts val="819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r 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(Botanist)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5405" marR="971550">
                        <a:lnSpc>
                          <a:spcPts val="819"/>
                        </a:lnSpc>
                      </a:pP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Alan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Titchmarsh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(B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ni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For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en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 Wa</a:t>
                      </a:r>
                      <a:r>
                        <a:rPr sz="1000" i="1" spc="1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J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ack</a:t>
                      </a:r>
                      <a:r>
                        <a:rPr sz="1000" b="1" i="1" spc="-15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</a:t>
                      </a:r>
                      <a:r>
                        <a:rPr sz="1000" b="1" i="1" spc="-2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B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a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k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i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Walk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1000" b="1" i="1" spc="5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1000" b="1" i="1" spc="-10" dirty="0">
                          <a:latin typeface="Twinkl" pitchFamily="2" charset="77"/>
                          <a:cs typeface="Georgia-BoldItalic"/>
                        </a:rPr>
                        <a:t>ee</a:t>
                      </a:r>
                      <a:r>
                        <a:rPr sz="1000" b="1" i="1" dirty="0">
                          <a:latin typeface="Twinkl" pitchFamily="2" charset="77"/>
                          <a:cs typeface="Georgia-BoldItalic"/>
                        </a:rPr>
                        <a:t>ds</a:t>
                      </a:r>
                      <a:endParaRPr sz="10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Ru</a:t>
                      </a:r>
                      <a:r>
                        <a:rPr sz="1000" i="1" spc="-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1000" i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i="1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i="1" spc="1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i="1" spc="5" dirty="0">
                          <a:latin typeface="Twinkl" pitchFamily="2" charset="77"/>
                          <a:cs typeface="Times New Roman"/>
                        </a:rPr>
                        <a:t>n)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Sl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py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(Dianna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Aston)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114">
                <a:tc gridSpan="2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endParaRPr lang="en-US" sz="1000" b="1" spc="10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endParaRPr lang="en-US" sz="1000" b="1" spc="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</a:pPr>
                      <a:endParaRPr lang="en-US" sz="1000" b="1" spc="15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ts val="780"/>
                        </a:lnSpc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87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60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1272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 variety of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 wild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garden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plants,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deciduous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evergreen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trees.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2509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basic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structure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variety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common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flowering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plants.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59079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name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roots,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15" dirty="0">
                          <a:latin typeface="Twinkl" pitchFamily="2" charset="77"/>
                          <a:cs typeface="Times New Roman"/>
                        </a:rPr>
                        <a:t>trunk,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branches</a:t>
                      </a:r>
                      <a:r>
                        <a:rPr sz="10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5" dirty="0">
                          <a:latin typeface="Twinkl" pitchFamily="2" charset="77"/>
                          <a:cs typeface="Times New Roman"/>
                        </a:rPr>
                        <a:t>leaves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trees.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duc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see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,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t?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produce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seeds?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iff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wee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cu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pl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flower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all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round?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after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produced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seeds?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</a:p>
                    <a:p>
                      <a:pPr marL="522605" marR="347345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functions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parts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flowering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plant: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roots,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0" dirty="0">
                          <a:latin typeface="Twinkl" pitchFamily="2" charset="77"/>
                          <a:cs typeface="Times New Roman"/>
                        </a:rPr>
                        <a:t>stem/trunk/leaves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2605" marR="123189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Explore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45" dirty="0">
                          <a:latin typeface="Twinkl" pitchFamily="2" charset="77"/>
                          <a:cs typeface="Times New Roman"/>
                        </a:rPr>
                        <a:t>part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flowers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play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flowering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plant’s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cycle,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pollination,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seed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formation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dispersal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2605" marR="16446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Explain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requirements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life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growth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(air,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light,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water,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nutrients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soil,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room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grow)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they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vary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260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transported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plants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847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1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63">
                <a:tc>
                  <a:txBody>
                    <a:bodyPr/>
                    <a:lstStyle/>
                    <a:p>
                      <a:pPr marL="3524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84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10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41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251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10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10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12725">
                        <a:lnSpc>
                          <a:spcPts val="819"/>
                        </a:lnSpc>
                      </a:pP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cress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4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0" dirty="0">
                          <a:latin typeface="Twinkl" pitchFamily="2" charset="77"/>
                          <a:cs typeface="Times New Roman"/>
                        </a:rPr>
                        <a:t>quicker </a:t>
                      </a:r>
                      <a:r>
                        <a:rPr sz="10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inside</a:t>
                      </a:r>
                      <a:r>
                        <a:rPr sz="1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10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b="1" spc="25" dirty="0">
                          <a:latin typeface="Twinkl" pitchFamily="2" charset="77"/>
                          <a:cs typeface="Times New Roman"/>
                        </a:rPr>
                        <a:t>outside?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71120">
                        <a:lnSpc>
                          <a:spcPts val="819"/>
                        </a:lnSpc>
                      </a:pP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trees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observed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10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our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tree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hunt?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33350">
                        <a:lnSpc>
                          <a:spcPts val="819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happens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my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bean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after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I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planted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it?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23189">
                        <a:lnSpc>
                          <a:spcPts val="819"/>
                        </a:lnSpc>
                      </a:pP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Do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bigger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seeds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into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bigger </a:t>
                      </a:r>
                      <a:r>
                        <a:rPr sz="10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plants?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215265">
                        <a:lnSpc>
                          <a:spcPts val="819"/>
                        </a:lnSpc>
                      </a:pP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viv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10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winkl" pitchFamily="2" charset="77"/>
                          <a:cs typeface="Times New Roman"/>
                        </a:rPr>
                        <a:t>a  </a:t>
                      </a:r>
                      <a:r>
                        <a:rPr sz="1000" spc="35" dirty="0">
                          <a:latin typeface="Twinkl" pitchFamily="2" charset="77"/>
                          <a:cs typeface="Times New Roman"/>
                        </a:rPr>
                        <a:t>desert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no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5" dirty="0">
                          <a:latin typeface="Twinkl" pitchFamily="2" charset="77"/>
                          <a:cs typeface="Times New Roman"/>
                        </a:rPr>
                        <a:t>water?</a:t>
                      </a:r>
                      <a:endParaRPr sz="10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10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should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10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10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grow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healthy</a:t>
                      </a:r>
                      <a:r>
                        <a:rPr sz="10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1000" spc="20" dirty="0">
                          <a:latin typeface="Twinkl" pitchFamily="2" charset="77"/>
                          <a:cs typeface="Times New Roman"/>
                        </a:rPr>
                        <a:t>plant?</a:t>
                      </a:r>
                      <a:endParaRPr sz="1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26720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47123"/>
              </p:ext>
            </p:extLst>
          </p:nvPr>
        </p:nvGraphicFramePr>
        <p:xfrm>
          <a:off x="474982" y="379095"/>
          <a:ext cx="9809477" cy="6692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157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0805">
                        <a:lnSpc>
                          <a:spcPts val="819"/>
                        </a:lnSpc>
                      </a:pP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There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no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specified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forces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KS1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Pushing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pulling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faster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slower.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Pushing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pulling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stop.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ways.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Larger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masses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take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bigger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pushes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pulls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stop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them.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Pushing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pulling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shape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things.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Bigger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pushes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pulls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bigger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effects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Force,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push,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pull,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surface,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attract,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repel,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compass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7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819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48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3408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Wright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Brothers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(Aeroplanes)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286510">
                        <a:lnSpc>
                          <a:spcPts val="819"/>
                        </a:lnSpc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d 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(Cars)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8399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n 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(Mini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Grey)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370965">
                        <a:lnSpc>
                          <a:spcPts val="819"/>
                        </a:lnSpc>
                      </a:pP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Three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Little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Pigs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(Lesley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Sims)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42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Early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Years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should: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8740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similarities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differences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relation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to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places,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objects,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living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things.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7810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talk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about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features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their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own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immediate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environment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environments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might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vary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from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one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another.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38125" indent="-229235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observations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animals</a:t>
                      </a:r>
                      <a:r>
                        <a:rPr sz="9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plants,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explain </a:t>
                      </a:r>
                      <a:r>
                        <a:rPr sz="9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4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occur,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talk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about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changes.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objects?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way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moves?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fast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ball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rolls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down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slope?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43624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length/steepness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slope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far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ball/car/tin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roll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off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end?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push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pull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makes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go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further?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71120" indent="-229235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hard/long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press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pop-up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toy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high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jumps?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1305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surface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roll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on?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same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sliding?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teddy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bungee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cord?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length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elastic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band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elastic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is?</a:t>
                      </a: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sock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elastic?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tights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most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elastic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(denier)?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recipe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play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dough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greatest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push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squash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it?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5082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height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egg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dropped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affect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big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splat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pattern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is?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(you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tissue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balls)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move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surfaces.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Know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pulley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works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making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lifting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simpler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7175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Notice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need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contact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objects,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but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forces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act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distance.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81280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Observe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repel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other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not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others.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163195" indent="-228600">
                        <a:lnSpc>
                          <a:spcPts val="819"/>
                        </a:lnSpc>
                        <a:spcBef>
                          <a:spcPts val="140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they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attracted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magnet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identify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some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magnetic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having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poles.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02565" indent="-228600">
                        <a:lnSpc>
                          <a:spcPts val="819"/>
                        </a:lnSpc>
                        <a:spcBef>
                          <a:spcPts val="165"/>
                        </a:spcBef>
                        <a:buSzPct val="114285"/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Predict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whether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two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magnets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with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attract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repel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other,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depending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poles</a:t>
                      </a:r>
                      <a:r>
                        <a:rPr sz="9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facing.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297180">
                        <a:lnSpc>
                          <a:spcPts val="955"/>
                        </a:lnSpc>
                      </a:pPr>
                      <a:r>
                        <a:rPr sz="900" dirty="0">
                          <a:latin typeface="Twinkl" pitchFamily="2" charset="77"/>
                          <a:cs typeface="Arial"/>
                        </a:rPr>
                        <a:t>•</a:t>
                      </a:r>
                      <a:endParaRPr sz="900">
                        <a:latin typeface="Twinkl" pitchFamily="2" charset="77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9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9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9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9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9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0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541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9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9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9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900" b="1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900" b="1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900" b="1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0" dirty="0">
                          <a:latin typeface="Twinkl" pitchFamily="2" charset="77"/>
                          <a:cs typeface="Times New Roman"/>
                        </a:rPr>
                        <a:t>roof of </a:t>
                      </a:r>
                      <a:r>
                        <a:rPr sz="9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b="1" spc="25" dirty="0">
                          <a:latin typeface="Twinkl" pitchFamily="2" charset="77"/>
                          <a:cs typeface="Times New Roman"/>
                        </a:rPr>
                        <a:t>little </a:t>
                      </a:r>
                      <a:r>
                        <a:rPr sz="900" b="1" spc="5" dirty="0">
                          <a:latin typeface="Twinkl" pitchFamily="2" charset="77"/>
                          <a:cs typeface="Times New Roman"/>
                        </a:rPr>
                        <a:t>pig’s </a:t>
                      </a:r>
                      <a:r>
                        <a:rPr sz="900" b="1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b="1" spc="30" dirty="0">
                          <a:latin typeface="Twinkl" pitchFamily="2" charset="77"/>
                          <a:cs typeface="Times New Roman"/>
                        </a:rPr>
                        <a:t>house?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2479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float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9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sink?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R="19050" algn="ctr">
                        <a:lnSpc>
                          <a:spcPct val="100000"/>
                        </a:lnSpc>
                      </a:pP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5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boat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float</a:t>
                      </a:r>
                      <a:r>
                        <a:rPr sz="9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forever?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33679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does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changing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force </a:t>
                      </a:r>
                      <a:r>
                        <a:rPr sz="9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speed</a:t>
                      </a:r>
                      <a:r>
                        <a:rPr sz="9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9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toy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car?</a:t>
                      </a:r>
                      <a:endParaRPr sz="9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winkl" pitchFamily="2" charset="77"/>
                          <a:cs typeface="Times New Roman"/>
                        </a:rPr>
                        <a:t>Why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float</a:t>
                      </a:r>
                      <a:r>
                        <a:rPr sz="9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9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winkl" pitchFamily="2" charset="77"/>
                          <a:cs typeface="Times New Roman"/>
                        </a:rPr>
                        <a:t>sink?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9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9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winkl" pitchFamily="2" charset="77"/>
                          <a:cs typeface="Times New Roman"/>
                        </a:rPr>
                        <a:t>move?</a:t>
                      </a:r>
                      <a:endParaRPr sz="9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081039"/>
              </p:ext>
            </p:extLst>
          </p:nvPr>
        </p:nvGraphicFramePr>
        <p:xfrm>
          <a:off x="218079" y="161927"/>
          <a:ext cx="10475321" cy="72389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7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52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25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53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77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06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729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Ye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2</a:t>
                      </a:r>
                      <a:r>
                        <a:rPr sz="30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30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3000" b="1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3000" b="1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3000" b="1" spc="-1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3000" b="1" spc="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30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30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19050">
                      <a:solidFill>
                        <a:srgbClr val="666666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6">
                <a:tc gridSpan="2">
                  <a:txBody>
                    <a:bodyPr/>
                    <a:lstStyle/>
                    <a:p>
                      <a:pPr marL="7518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National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Curriculum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Objectives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St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ow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Vocabulary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19050">
                      <a:solidFill>
                        <a:srgbClr val="666666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667"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90170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compare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suitability of a variety of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materials, including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wood,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metal,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plastic,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 glass,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brick,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rock,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cardboard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particular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uses.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85090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Find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out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4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shapes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solid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objects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45" dirty="0">
                          <a:latin typeface="Twinkl" pitchFamily="2" charset="77"/>
                          <a:cs typeface="Times New Roman"/>
                        </a:rPr>
                        <a:t>some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can </a:t>
                      </a:r>
                      <a:r>
                        <a:rPr sz="700" b="1" spc="45" dirty="0">
                          <a:latin typeface="Twinkl" pitchFamily="2" charset="77"/>
                          <a:cs typeface="Times New Roman"/>
                        </a:rPr>
                        <a:t>be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changed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by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squashing, bending,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 twisting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stretching.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68605" indent="-228600">
                        <a:lnSpc>
                          <a:spcPts val="819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by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physical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force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(twisting,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bending,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squashing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stretching)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80645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Waterproof,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fabric,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rubber,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cars,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rock,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paper,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cardboard,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metal,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plastic,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glass,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brick,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twisting,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 squashing,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bending,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matches,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cans,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spoons,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05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Sc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xts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005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857250">
                        <a:lnSpc>
                          <a:spcPts val="819"/>
                        </a:lnSpc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William Addis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Too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nv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976630">
                        <a:lnSpc>
                          <a:spcPts val="819"/>
                        </a:lnSpc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rl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ck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 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rpr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198245">
                        <a:lnSpc>
                          <a:spcPts val="819"/>
                        </a:lnSpc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Jo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m 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(roads)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n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For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spc="10" dirty="0">
                          <a:latin typeface="Twinkl" pitchFamily="2" charset="77"/>
                          <a:cs typeface="Georgia-BoldItalic"/>
                        </a:rPr>
                        <a:t>s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endParaRPr sz="7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en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 Wa</a:t>
                      </a:r>
                      <a:r>
                        <a:rPr sz="700" i="1" spc="1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rac</a:t>
                      </a: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ti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on</a:t>
                      </a:r>
                      <a:r>
                        <a:rPr sz="7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M</a:t>
                      </a:r>
                      <a:r>
                        <a:rPr sz="700" b="1" i="1" spc="-20" dirty="0">
                          <a:latin typeface="Twinkl" pitchFamily="2" charset="77"/>
                          <a:cs typeface="Georgia-BoldItalic"/>
                        </a:rPr>
                        <a:t>an</a:t>
                      </a:r>
                      <a:endParaRPr sz="7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(Mini</a:t>
                      </a:r>
                      <a:r>
                        <a:rPr sz="700" i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Grey)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ts val="830"/>
                        </a:lnSpc>
                        <a:spcBef>
                          <a:spcPts val="5"/>
                        </a:spcBef>
                      </a:pPr>
                      <a:r>
                        <a:rPr sz="700" b="1" i="1" spc="-5" dirty="0">
                          <a:latin typeface="Twinkl" pitchFamily="2" charset="77"/>
                          <a:cs typeface="Georgia-BoldItalic"/>
                        </a:rPr>
                        <a:t>T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h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r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Litt</a:t>
                      </a:r>
                      <a:r>
                        <a:rPr sz="700" b="1" i="1" spc="-10" dirty="0">
                          <a:latin typeface="Twinkl" pitchFamily="2" charset="77"/>
                          <a:cs typeface="Georgia-BoldItalic"/>
                        </a:rPr>
                        <a:t>l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e</a:t>
                      </a:r>
                      <a:r>
                        <a:rPr sz="700" b="1" i="1" spc="-30" dirty="0">
                          <a:latin typeface="Twinkl" pitchFamily="2" charset="77"/>
                          <a:cs typeface="Georgia-BoldItalic"/>
                        </a:rPr>
                        <a:t> 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P</a:t>
                      </a:r>
                      <a:r>
                        <a:rPr sz="700" b="1" i="1" spc="5" dirty="0">
                          <a:latin typeface="Twinkl" pitchFamily="2" charset="77"/>
                          <a:cs typeface="Georgia-BoldItalic"/>
                        </a:rPr>
                        <a:t>i</a:t>
                      </a:r>
                      <a:r>
                        <a:rPr sz="700" b="1" i="1" dirty="0">
                          <a:latin typeface="Twinkl" pitchFamily="2" charset="77"/>
                          <a:cs typeface="Georgia-BoldItalic"/>
                        </a:rPr>
                        <a:t>gs</a:t>
                      </a:r>
                      <a:endParaRPr sz="700">
                        <a:latin typeface="Twinkl" pitchFamily="2" charset="77"/>
                        <a:cs typeface="Georgia-BoldItalic"/>
                      </a:endParaRPr>
                    </a:p>
                    <a:p>
                      <a:pPr marL="67945">
                        <a:lnSpc>
                          <a:spcPts val="830"/>
                        </a:lnSpc>
                      </a:pPr>
                      <a:r>
                        <a:rPr sz="700" i="1" spc="-5" dirty="0">
                          <a:latin typeface="Twinkl" pitchFamily="2" charset="77"/>
                          <a:cs typeface="Times New Roman"/>
                        </a:rPr>
                        <a:t>(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sl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ey</a:t>
                      </a:r>
                      <a:r>
                        <a:rPr sz="700" i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i="1" spc="1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i="1" spc="-1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)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04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rnin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Question(s):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Future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Learning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843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1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c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hild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hould: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marR="27432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6415" algn="l"/>
                        </a:tabLst>
                      </a:pP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Distinguish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45" dirty="0">
                          <a:latin typeface="Twinkl" pitchFamily="2" charset="77"/>
                          <a:cs typeface="Times New Roman"/>
                        </a:rPr>
                        <a:t>between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object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material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made.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1620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Identify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name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a variety of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materials,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including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wood,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metal,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plastic,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glass,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water</a:t>
                      </a:r>
                      <a:r>
                        <a:rPr sz="7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rock,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5557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physical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variety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everyday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materials.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20383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variety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everyday </a:t>
                      </a:r>
                      <a:r>
                        <a:rPr sz="700" b="1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b="1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4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properties.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7310" algn="just">
                        <a:lnSpc>
                          <a:spcPct val="98300"/>
                        </a:lnSpc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It is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recommended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that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materials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taught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three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times through 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KS1.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Give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 theme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for each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topic 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e.g.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buildings,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exploration,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toys,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seaside.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Plan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investigate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couple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classes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in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topic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so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depth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experience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each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topic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cover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all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classes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key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stage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Buildings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rocks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least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crumbly?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ls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bs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b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type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brick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easiest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drag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pyramid?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strongest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use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floor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tile?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 &amp;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hin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ic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wo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uld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ak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t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he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ke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baby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has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spilt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her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drink,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absorb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drink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best?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want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really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slippery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slide;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liquid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use?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chocolate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will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melt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fastest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warm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plate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(a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model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warm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hand)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wrapping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papers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strong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enough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wrap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send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present?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ot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hing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M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84785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used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waterproof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hat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for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teacher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playground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playtime?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plastic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flexible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enough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belt?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4097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material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I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wrap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my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ice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egg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5" dirty="0">
                          <a:latin typeface="Twinkl" pitchFamily="2" charset="77"/>
                          <a:cs typeface="Times New Roman"/>
                        </a:rPr>
                        <a:t>/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snowman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stop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melting,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or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make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melt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quicker?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wrap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chicken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egg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keep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warm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it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waiting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hatch?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197485" indent="-2286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could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you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paint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runaway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gingerbread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man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allow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him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swim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river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get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away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fox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not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turn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mush?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Year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3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children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will:</a:t>
                      </a:r>
                    </a:p>
                    <a:p>
                      <a:pPr marL="525145" marR="153670" indent="-228600">
                        <a:lnSpc>
                          <a:spcPts val="81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Compare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group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together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different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kinds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rocks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based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on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their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appearance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700" spc="-4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physical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properties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marR="304165" indent="-228600">
                        <a:lnSpc>
                          <a:spcPts val="819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Describe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simple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terms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fossils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formed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when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things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lived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40" dirty="0">
                          <a:latin typeface="Twinkl" pitchFamily="2" charset="77"/>
                          <a:cs typeface="Times New Roman"/>
                        </a:rPr>
                        <a:t>are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trapped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within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rock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525145" indent="-229235">
                        <a:lnSpc>
                          <a:spcPts val="835"/>
                        </a:lnSpc>
                        <a:buFont typeface="Arial"/>
                        <a:buChar char="•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Recognise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that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soils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made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from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rocks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and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organic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matter.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528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700" b="1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ea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253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ti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ts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Id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if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&amp;</a:t>
                      </a:r>
                      <a:r>
                        <a:rPr sz="700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ass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y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bse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v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ov</a:t>
                      </a:r>
                      <a:r>
                        <a:rPr sz="7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me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tt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ee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k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in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Research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BI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G</a:t>
                      </a:r>
                      <a:r>
                        <a:rPr sz="7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Q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es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io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–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ssessm</a:t>
                      </a:r>
                      <a:r>
                        <a:rPr sz="700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700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winkl" pitchFamily="2" charset="77"/>
                          <a:cs typeface="Times New Roman"/>
                        </a:rPr>
                        <a:t>ty</a:t>
                      </a:r>
                      <a:endParaRPr sz="70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296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386080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hi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p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b="1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ak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the 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strongest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paper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bridge?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145415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b="1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m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spc="-5" dirty="0">
                          <a:latin typeface="Twinkl" pitchFamily="2" charset="77"/>
                          <a:cs typeface="Times New Roman"/>
                        </a:rPr>
                        <a:t>ri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l</a:t>
                      </a:r>
                      <a:r>
                        <a:rPr sz="700" b="1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would</a:t>
                      </a:r>
                      <a:r>
                        <a:rPr sz="700" b="1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b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b="1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be</a:t>
                      </a:r>
                      <a:r>
                        <a:rPr sz="700" b="1" spc="-25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b="1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700" b="1" spc="15" dirty="0">
                          <a:latin typeface="Twinkl" pitchFamily="2" charset="77"/>
                          <a:cs typeface="Times New Roman"/>
                        </a:rPr>
                        <a:t>for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700" b="1" spc="20" dirty="0">
                          <a:latin typeface="Twinkl" pitchFamily="2" charset="77"/>
                          <a:cs typeface="Times New Roman"/>
                        </a:rPr>
                        <a:t>roof of </a:t>
                      </a:r>
                      <a:r>
                        <a:rPr sz="700" b="1" spc="35" dirty="0">
                          <a:latin typeface="Twinkl" pitchFamily="2" charset="77"/>
                          <a:cs typeface="Times New Roman"/>
                        </a:rPr>
                        <a:t>the </a:t>
                      </a:r>
                      <a:r>
                        <a:rPr sz="700" b="1" spc="25" dirty="0">
                          <a:latin typeface="Twinkl" pitchFamily="2" charset="77"/>
                          <a:cs typeface="Times New Roman"/>
                        </a:rPr>
                        <a:t>little </a:t>
                      </a:r>
                      <a:r>
                        <a:rPr sz="700" b="1" spc="5" dirty="0">
                          <a:latin typeface="Twinkl" pitchFamily="2" charset="77"/>
                          <a:cs typeface="Times New Roman"/>
                        </a:rPr>
                        <a:t>pig’s </a:t>
                      </a:r>
                      <a:r>
                        <a:rPr sz="700" b="1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b="1" spc="30" dirty="0">
                          <a:latin typeface="Twinkl" pitchFamily="2" charset="77"/>
                          <a:cs typeface="Times New Roman"/>
                        </a:rPr>
                        <a:t>house?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24790">
                        <a:lnSpc>
                          <a:spcPts val="819"/>
                        </a:lnSpc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float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sink?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61594">
                        <a:lnSpc>
                          <a:spcPts val="819"/>
                        </a:lnSpc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let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electricity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go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through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them, </a:t>
                      </a:r>
                      <a:r>
                        <a:rPr sz="700" spc="35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which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will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not?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20955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shiny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and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which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40" dirty="0">
                          <a:latin typeface="Twinkl" pitchFamily="2" charset="77"/>
                          <a:cs typeface="Times New Roman"/>
                        </a:rPr>
                        <a:t>are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dull?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90805">
                        <a:lnSpc>
                          <a:spcPts val="819"/>
                        </a:lnSpc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long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bubble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bath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bubbles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last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for?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 marR="443865">
                        <a:lnSpc>
                          <a:spcPts val="819"/>
                        </a:lnSpc>
                      </a:pP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What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will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happen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to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our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snowman?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209550">
                        <a:lnSpc>
                          <a:spcPts val="819"/>
                        </a:lnSpc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with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heat? </a:t>
                      </a:r>
                      <a:r>
                        <a:rPr sz="700" i="1" dirty="0">
                          <a:latin typeface="Twinkl" pitchFamily="2" charset="77"/>
                          <a:cs typeface="Times New Roman"/>
                        </a:rPr>
                        <a:t>leave </a:t>
                      </a:r>
                      <a:r>
                        <a:rPr sz="700" i="1" spc="10" dirty="0">
                          <a:latin typeface="Twinkl" pitchFamily="2" charset="77"/>
                          <a:cs typeface="Times New Roman"/>
                        </a:rPr>
                        <a:t>outside in </a:t>
                      </a:r>
                      <a:r>
                        <a:rPr sz="700" i="1" spc="15" dirty="0">
                          <a:latin typeface="Twinkl" pitchFamily="2" charset="77"/>
                          <a:cs typeface="Times New Roman"/>
                        </a:rPr>
                        <a:t> sunshine/windowsill/radiator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6040" marR="109220">
                        <a:lnSpc>
                          <a:spcPts val="819"/>
                        </a:lnSpc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am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u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n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f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wa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ff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t 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strength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kitchen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towel?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 marR="182245">
                        <a:lnSpc>
                          <a:spcPts val="819"/>
                        </a:lnSpc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have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materials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use </a:t>
                      </a:r>
                      <a:r>
                        <a:rPr sz="700" spc="-16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changed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over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time?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H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o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w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r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pl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as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t</a:t>
                      </a:r>
                      <a:r>
                        <a:rPr sz="700" spc="5" dirty="0">
                          <a:latin typeface="Twinkl" pitchFamily="2" charset="77"/>
                          <a:cs typeface="Times New Roman"/>
                        </a:rPr>
                        <a:t>i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c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s</a:t>
                      </a:r>
                      <a:r>
                        <a:rPr sz="700" spc="-2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ma</a:t>
                      </a:r>
                      <a:r>
                        <a:rPr sz="700" spc="-10" dirty="0">
                          <a:latin typeface="Twinkl" pitchFamily="2" charset="77"/>
                          <a:cs typeface="Times New Roman"/>
                        </a:rPr>
                        <a:t>d</a:t>
                      </a: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e</a:t>
                      </a:r>
                      <a:r>
                        <a:rPr sz="700" dirty="0">
                          <a:latin typeface="Twinkl" pitchFamily="2" charset="77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Twinkl" pitchFamily="2" charset="77"/>
                          <a:cs typeface="Times New Roman"/>
                        </a:rPr>
                        <a:t>Can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15" dirty="0">
                          <a:latin typeface="Twinkl" pitchFamily="2" charset="77"/>
                          <a:cs typeface="Times New Roman"/>
                        </a:rPr>
                        <a:t>change</a:t>
                      </a:r>
                      <a:r>
                        <a:rPr sz="700" spc="-3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materials?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700" spc="10" dirty="0">
                          <a:latin typeface="Twinkl" pitchFamily="2" charset="77"/>
                          <a:cs typeface="Times New Roman"/>
                        </a:rPr>
                        <a:t>How</a:t>
                      </a:r>
                      <a:r>
                        <a:rPr sz="700" spc="-3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do</a:t>
                      </a:r>
                      <a:r>
                        <a:rPr sz="700" spc="-1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we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choose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30" dirty="0">
                          <a:latin typeface="Twinkl" pitchFamily="2" charset="77"/>
                          <a:cs typeface="Times New Roman"/>
                        </a:rPr>
                        <a:t>the</a:t>
                      </a:r>
                      <a:r>
                        <a:rPr sz="700" spc="-25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5" dirty="0">
                          <a:latin typeface="Twinkl" pitchFamily="2" charset="77"/>
                          <a:cs typeface="Times New Roman"/>
                        </a:rPr>
                        <a:t>best</a:t>
                      </a:r>
                      <a:r>
                        <a:rPr sz="700" spc="-40" dirty="0">
                          <a:latin typeface="Twinkl" pitchFamily="2" charset="77"/>
                          <a:cs typeface="Times New Roman"/>
                        </a:rPr>
                        <a:t> </a:t>
                      </a:r>
                      <a:r>
                        <a:rPr sz="700" spc="20" dirty="0">
                          <a:latin typeface="Twinkl" pitchFamily="2" charset="77"/>
                          <a:cs typeface="Times New Roman"/>
                        </a:rPr>
                        <a:t>material?</a:t>
                      </a:r>
                      <a:endParaRPr sz="700" dirty="0">
                        <a:latin typeface="Twinkl" pitchFamily="2" charset="77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pc="-55" dirty="0"/>
              <a:t>27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18862</Words>
  <Application>Microsoft Macintosh PowerPoint</Application>
  <PresentationFormat>Custom</PresentationFormat>
  <Paragraphs>2566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Twinkl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Science Curriculum progression</dc:title>
  <dc:subject>Aligned with the National Curriculum for England (2013)</dc:subject>
  <dc:creator>Claire Loizos</dc:creator>
  <cp:lastModifiedBy>steve mcmullon</cp:lastModifiedBy>
  <cp:revision>4</cp:revision>
  <dcterms:created xsi:type="dcterms:W3CDTF">2023-03-02T13:48:44Z</dcterms:created>
  <dcterms:modified xsi:type="dcterms:W3CDTF">2023-04-17T17:58:00Z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2020-10-07T00:00:00Z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2023-03-02T00:00:00Z</vt:filetime>
  </property>
</Properties>
</file>