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0FCE-9A57-1945-A557-936E5142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C437C3-C4F0-A74B-A0FC-EA8F5659A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CB7C9-BA3B-3144-85D2-005A7ECF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DF19C-FE18-3A47-A68C-8BCA31B9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5798-1AD1-164F-AEE0-D1955ED7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6E46-C836-0A49-8356-C075E929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BDA5B-E9EE-5D41-AE57-AE9FD0B3D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B22DD-9408-3E43-89AD-EB6D47F92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40B4E-70FE-F74E-A520-6DF554EA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3D206-716A-4144-9F06-C27C15DD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CA8E4-CFFF-5E48-8D7B-97F5823C4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125C3-ED7A-EB47-B1D0-80D1577E8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8D0CD-7500-C641-8500-746ECD4D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9EC2-8B02-0741-8DAC-C0064CE9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9ADBF-128A-C54D-B96B-ECDC5F6F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C0A8-DE63-9F45-8003-4512ADC2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A211D-8459-A942-91B9-DD2B8614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2635-56FC-4542-9F34-164D5697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09D5-A99F-114E-8A8B-28E49028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F4414-32DF-074C-A7DD-3F132846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2F37-B8D8-924B-B4F1-E49735B05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699AF-C0A6-A147-8AC2-F55666C40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ABBF2-67E7-1545-95F8-E16E06DD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3B7E2-217B-BA43-BE6E-DE3501A0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2601-BF0E-8840-8348-5B8062DE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E42BF-3FB0-E744-846A-7F089166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4EDD-F1D7-F74E-B99C-5FDC72F1C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8C2B1-780B-8E40-9241-47454F60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C02AB-B90C-F944-99B7-6F3383E0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A1EB8-91E5-FE4F-BBBB-2132EAC0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F97EC-107F-3943-A418-747D172C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7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A9E6-39CB-2641-8A15-6207563E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BFA31-5BD7-154E-809C-745052372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2CD79-B0A1-3648-994E-A7C7B663C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81B4A-3B75-E04D-AB11-8B7CFFF8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44C35-FF64-5946-9593-7D1913A58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82BD9-B690-EF49-A046-C020D383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AC789-F3F3-A948-B100-74EA2C1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C97CA-8B2A-AC44-BE85-45587AB1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ECF4-144A-EC4E-ACC3-F353AF00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AD575-6FFB-E448-976B-3C444E8C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D5F50-5EB0-CF41-8371-C314319C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DD687-4597-D142-9E01-F3EAF1A4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ED8C2-8961-4849-8E42-4C73F090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2C2C0-7704-424A-8192-BFB8CC1C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86A83-683F-614E-AFDE-F21268A2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5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E7B9F-53F6-AC45-8D88-D7F1E265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0BFA-4F1A-0246-9F5A-8B020ED5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3F6D4-72D4-634E-85C9-E36AC2AF7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386C6-518A-E440-BE53-D5B4D192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38064-7003-C947-A99F-1A3E51E2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A1B39-6B65-C24D-B429-B1667AB5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5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00DC-FAF1-1B41-9B26-5827F04E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B40AF-CA49-1B4C-8C3C-7A6DFE8B6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E75EA-FDC0-DF4E-85FD-3BB44BB9C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952B1-8C08-904D-86B2-FF2EC218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711B9-FA09-A949-9AD5-B3885C34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EF59B-3BE8-1343-AC8D-2DCB1963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7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66694-8527-AA4A-A9DA-DF06D375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37C22-CF01-2346-B2C4-9F71014C7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E9928-6763-9649-84D3-6FCA6911D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CDDF-13FD-184E-915A-0EA8F4D89A0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5501-88CB-0642-9373-DE5C301DB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C838D-E4CE-F449-80E4-07242BDAA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2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56088E-5B41-AF4D-86FB-10E4E0FBD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765968"/>
              </p:ext>
            </p:extLst>
          </p:nvPr>
        </p:nvGraphicFramePr>
        <p:xfrm>
          <a:off x="72190" y="41611"/>
          <a:ext cx="12033697" cy="7092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9252">
                  <a:extLst>
                    <a:ext uri="{9D8B030D-6E8A-4147-A177-3AD203B41FA5}">
                      <a16:colId xmlns:a16="http://schemas.microsoft.com/office/drawing/2014/main" val="3097669997"/>
                    </a:ext>
                  </a:extLst>
                </a:gridCol>
                <a:gridCol w="1684421">
                  <a:extLst>
                    <a:ext uri="{9D8B030D-6E8A-4147-A177-3AD203B41FA5}">
                      <a16:colId xmlns:a16="http://schemas.microsoft.com/office/drawing/2014/main" val="19052429"/>
                    </a:ext>
                  </a:extLst>
                </a:gridCol>
                <a:gridCol w="1720516">
                  <a:extLst>
                    <a:ext uri="{9D8B030D-6E8A-4147-A177-3AD203B41FA5}">
                      <a16:colId xmlns:a16="http://schemas.microsoft.com/office/drawing/2014/main" val="1271637892"/>
                    </a:ext>
                  </a:extLst>
                </a:gridCol>
                <a:gridCol w="1876926">
                  <a:extLst>
                    <a:ext uri="{9D8B030D-6E8A-4147-A177-3AD203B41FA5}">
                      <a16:colId xmlns:a16="http://schemas.microsoft.com/office/drawing/2014/main" val="1119095994"/>
                    </a:ext>
                  </a:extLst>
                </a:gridCol>
                <a:gridCol w="1792706">
                  <a:extLst>
                    <a:ext uri="{9D8B030D-6E8A-4147-A177-3AD203B41FA5}">
                      <a16:colId xmlns:a16="http://schemas.microsoft.com/office/drawing/2014/main" val="2556615543"/>
                    </a:ext>
                  </a:extLst>
                </a:gridCol>
                <a:gridCol w="1744578">
                  <a:extLst>
                    <a:ext uri="{9D8B030D-6E8A-4147-A177-3AD203B41FA5}">
                      <a16:colId xmlns:a16="http://schemas.microsoft.com/office/drawing/2014/main" val="2680700625"/>
                    </a:ext>
                  </a:extLst>
                </a:gridCol>
                <a:gridCol w="1975298">
                  <a:extLst>
                    <a:ext uri="{9D8B030D-6E8A-4147-A177-3AD203B41FA5}">
                      <a16:colId xmlns:a16="http://schemas.microsoft.com/office/drawing/2014/main" val="3996065835"/>
                    </a:ext>
                  </a:extLst>
                </a:gridCol>
              </a:tblGrid>
              <a:tr h="519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Year </a:t>
                      </a:r>
                      <a:r>
                        <a:rPr lang="en-GB" sz="1200" dirty="0" smtClean="0">
                          <a:effectLst/>
                          <a:latin typeface="Twinkl" pitchFamily="2" charset="77"/>
                        </a:rPr>
                        <a:t>5</a:t>
                      </a:r>
                      <a:endParaRPr lang="en-GB" sz="1200" dirty="0">
                        <a:effectLst/>
                        <a:latin typeface="Twinkl" pitchFamily="2" charset="77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Twinkl" pitchFamily="2" charset="77"/>
                        </a:rPr>
                        <a:t>Cycle A &amp; B</a:t>
                      </a:r>
                      <a:endParaRPr lang="en-GB" sz="11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1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2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3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4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  <a:latin typeface="Twinkl" pitchFamily="2" charset="77"/>
                        </a:rPr>
                        <a:t>Term 5</a:t>
                      </a:r>
                      <a:endParaRPr lang="en-GB" sz="12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6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994015555"/>
                  </a:ext>
                </a:extLst>
              </a:tr>
              <a:tr h="481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Topic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Change/ Earth and Space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Greeks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Earthquakes/ Volcanoes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Mayans/ 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Forces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Animals including humans.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Tudors/ Life cycles</a:t>
                      </a:r>
                      <a:endParaRPr lang="en-GB" sz="1000" dirty="0">
                        <a:effectLst/>
                        <a:latin typeface="Twinkl" pitchFamily="2" charset="77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6235938"/>
                  </a:ext>
                </a:extLst>
              </a:tr>
              <a:tr h="1344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Teaching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The Window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Greta’s story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Great Kapok Tree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Great Greek Myths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 Midas : Independent reading 15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Bigfoot Mountain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 Planet Volcanoes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Chocolate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Tree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Rain Player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Giant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Tudor (DK Witness)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 Cycles: Everything From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Start to Finish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Tudor Tales; The Price, The Cook and the Cunning King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66592261"/>
                  </a:ext>
                </a:extLst>
              </a:tr>
              <a:tr h="435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Guided Reading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Song of the Dolphin Boy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 let the Gods Out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Firework-Makers Daughter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Secret Lake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Astounding Broccoli Boy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 Friend Walter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610519198"/>
                  </a:ext>
                </a:extLst>
              </a:tr>
              <a:tr h="255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Story Time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The Billow Maiden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Billow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Maiden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Explorer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Explorer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Lost Whale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Lost Whale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766154213"/>
                  </a:ext>
                </a:extLst>
              </a:tr>
              <a:tr h="2443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In the Book Corner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Wolves of Willoughby Chase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err="1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Varjak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Paw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 Peak – Ask an Astronaut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traveller’s Guide to the Solar system 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Cosmic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international space station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 enough to save the Planet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book is</a:t>
                      </a:r>
                      <a:r>
                        <a:rPr lang="en-GB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rubbish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Green Planet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Greeks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 they matter to us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be an ancient Greek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Percy Jackson and the Lightning Thief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Kid Normal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Bacteria Book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orchard book of Greek Myths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Salvador Dali : Getting to know the world’s greatest artists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Wolf Brother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Street Child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Everything Volcanoes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Earthquakes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 of the Cloud Forest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Into the Volcano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 Art (Movement in Modern Art)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Earthquakes and Tsunamis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Science of Natural Disasters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house with chicken legs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Epic Adventures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Secret of the Treasure Keepers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Luckiest Kid in the World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Einstein The Genius Experiment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Forces and Motion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Forces and 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Movement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err="1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Popol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aseline="0" dirty="0" err="1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Vuh</a:t>
                      </a:r>
                      <a:endParaRPr lang="en-GB" sz="1000" baseline="0" dirty="0" smtClean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Hero Twins – Against the Lords of Death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Great Kapok Tree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Mayan Civilization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Maya and </a:t>
                      </a:r>
                      <a:r>
                        <a:rPr lang="en-GB" sz="1000" dirty="0" err="1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Chichén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Itzá</a:t>
                      </a:r>
                      <a:r>
                        <a:rPr lang="en-GB" sz="100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The Midnight Fox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Tom’s Midnight Garden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Last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Bear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Iguana Boy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Bubble Boy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 Astro Cat’s Human Body Odyssey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 (Ultimate Guide)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Fastest Boy in The World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 cycles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 Cycle of the Orca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Herstory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Football Schools Star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Players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Treason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Divers Daughter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Story of Life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Shakespeare's Globe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5046535"/>
                  </a:ext>
                </a:extLst>
              </a:tr>
              <a:tr h="1256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Writing Genre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27940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Fiction – settings</a:t>
                      </a:r>
                    </a:p>
                    <a:p>
                      <a:pPr marL="27940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Non-fiction – persuasive argument.</a:t>
                      </a:r>
                      <a:endParaRPr lang="en-GB" sz="1000" dirty="0">
                        <a:effectLst/>
                        <a:latin typeface="Twinkl" pitchFamily="2" charset="77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 – 5 part story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2" charset="2"/>
                        <a:buChar char=""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 fiction – recount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newspaper report</a:t>
                      </a:r>
                      <a:endParaRPr lang="en-GB" sz="1000" dirty="0" smtClean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 – openings and endings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2" charset="2"/>
                        <a:buChar char=""/>
                        <a:tabLst/>
                        <a:defRPr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– explanation</a:t>
                      </a:r>
                      <a:endParaRPr lang="en-GB" sz="1000" dirty="0" smtClean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Fiction-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suspense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2" charset="2"/>
                        <a:buChar char=""/>
                        <a:tabLst/>
                        <a:defRPr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– fiction – instructions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endParaRPr lang="en-GB" sz="1000" baseline="0" dirty="0" smtClean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 – character and dialogue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–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discussion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effectLst/>
                          <a:latin typeface="Twinkl" pitchFamily="2" charset="77"/>
                        </a:rPr>
                        <a:t>Fiction</a:t>
                      </a:r>
                      <a:r>
                        <a:rPr lang="en-GB" sz="1000" baseline="0" dirty="0" smtClean="0">
                          <a:effectLst/>
                          <a:latin typeface="Twinkl" pitchFamily="2" charset="77"/>
                        </a:rPr>
                        <a:t> – action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 smtClean="0">
                          <a:effectLst/>
                          <a:latin typeface="Twinkl" pitchFamily="2" charset="77"/>
                        </a:rPr>
                        <a:t>Non-fiction - information</a:t>
                      </a:r>
                      <a:endParaRPr lang="en-GB" sz="1000" dirty="0">
                        <a:effectLst/>
                        <a:latin typeface="Twinkl" pitchFamily="2" charset="77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itchFamily="2" charset="2"/>
                        <a:buChar char=""/>
                      </a:pP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184280977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CC17B9-F71C-124E-9FBF-C5AE3E4E7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616" y="6275589"/>
            <a:ext cx="686271" cy="5160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27B6EC-54A6-CA4A-B255-7AB280453A77}"/>
              </a:ext>
            </a:extLst>
          </p:cNvPr>
          <p:cNvSpPr txBox="1"/>
          <p:nvPr/>
        </p:nvSpPr>
        <p:spPr>
          <a:xfrm>
            <a:off x="9565801" y="6470637"/>
            <a:ext cx="1853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winkl" pitchFamily="2" charset="77"/>
              </a:rPr>
              <a:t>Year </a:t>
            </a:r>
            <a:r>
              <a:rPr lang="en-US" sz="1400" b="1" dirty="0" smtClean="0">
                <a:latin typeface="Twinkl" pitchFamily="2" charset="77"/>
              </a:rPr>
              <a:t>5 </a:t>
            </a:r>
            <a:r>
              <a:rPr lang="en-US" sz="1400" b="1" dirty="0">
                <a:latin typeface="Twinkl" pitchFamily="2" charset="77"/>
              </a:rPr>
              <a:t>Text Map</a:t>
            </a:r>
          </a:p>
        </p:txBody>
      </p:sp>
    </p:spTree>
    <p:extLst>
      <p:ext uri="{BB962C8B-B14F-4D97-AF65-F5344CB8AC3E}">
        <p14:creationId xmlns:p14="http://schemas.microsoft.com/office/powerpoint/2010/main" val="236183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109F9EBEB94745A83A23EB3240D2AD" ma:contentTypeVersion="6" ma:contentTypeDescription="Create a new document." ma:contentTypeScope="" ma:versionID="90d100b78e69b78db05e3f9a83766b41">
  <xsd:schema xmlns:xsd="http://www.w3.org/2001/XMLSchema" xmlns:xs="http://www.w3.org/2001/XMLSchema" xmlns:p="http://schemas.microsoft.com/office/2006/metadata/properties" xmlns:ns2="57f2bc85-adbd-4c29-a697-fe08cc1591c8" xmlns:ns3="6e625fd9-56ec-4f27-8587-5d35119b022a" targetNamespace="http://schemas.microsoft.com/office/2006/metadata/properties" ma:root="true" ma:fieldsID="5da8e43b99d6505ef676a067d04c6a38" ns2:_="" ns3:_="">
    <xsd:import namespace="57f2bc85-adbd-4c29-a697-fe08cc1591c8"/>
    <xsd:import namespace="6e625fd9-56ec-4f27-8587-5d35119b02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2bc85-adbd-4c29-a697-fe08cc1591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625fd9-56ec-4f27-8587-5d35119b02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ABC64C-28E7-4731-B7F7-305A027A60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FF1E8B-BD28-4C62-ACEC-3545EBDAA92E}">
  <ds:schemaRefs>
    <ds:schemaRef ds:uri="6e625fd9-56ec-4f27-8587-5d35119b022a"/>
    <ds:schemaRef ds:uri="http://schemas.microsoft.com/office/2006/documentManagement/types"/>
    <ds:schemaRef ds:uri="http://schemas.microsoft.com/office/2006/metadata/properties"/>
    <ds:schemaRef ds:uri="57f2bc85-adbd-4c29-a697-fe08cc1591c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B27722-CBFA-474C-82F2-ADD9542FAC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2bc85-adbd-4c29-a697-fe08cc1591c8"/>
    <ds:schemaRef ds:uri="6e625fd9-56ec-4f27-8587-5d35119b02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377</Words>
  <Application>Microsoft Office PowerPoint</Application>
  <PresentationFormat>Widescreen</PresentationFormat>
  <Paragraphs>113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McMullon</dc:creator>
  <cp:lastModifiedBy>Val Phillips</cp:lastModifiedBy>
  <cp:revision>43</cp:revision>
  <cp:lastPrinted>2022-08-23T13:05:45Z</cp:lastPrinted>
  <dcterms:created xsi:type="dcterms:W3CDTF">2022-03-10T12:26:37Z</dcterms:created>
  <dcterms:modified xsi:type="dcterms:W3CDTF">2022-08-26T15:56:40Z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0x010100A6109F9EBEB94745A83A23EB3240D2AD</vt:lpwstr>
  </property>
</Properties>
</file>