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</p:sldIdLst>
  <p:sldSz cx="12192000" cy="6858000"/>
  <p:notesSz cx="6889750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109" d="100"/>
          <a:sy n="109" d="100"/>
        </p:scale>
        <p:origin x="6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20FCE-9A57-1945-A557-936E514256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C437C3-C4F0-A74B-A0FC-EA8F5659AF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7CB7C9-BA3B-3144-85D2-005A7ECFF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CDDF-13FD-184E-915A-0EA8F4D89A0C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ADF19C-FE18-3A47-A68C-8BCA31B93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255798-1AD1-164F-AEE0-D1955ED73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9DFDA-3FB7-D847-ADDC-FC106069C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842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46E46-C836-0A49-8356-C075E929D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4BDA5B-E9EE-5D41-AE57-AE9FD0B3D9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CB22DD-9408-3E43-89AD-EB6D47F92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CDDF-13FD-184E-915A-0EA8F4D89A0C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940B4E-70FE-F74E-A520-6DF554EA7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3D206-716A-4144-9F06-C27C15DD2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9DFDA-3FB7-D847-ADDC-FC106069C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668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4CA8E4-CFFF-5E48-8D7B-97F5823C46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D125C3-ED7A-EB47-B1D0-80D1577E88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8D0CD-7500-C641-8500-746ECD4DF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CDDF-13FD-184E-915A-0EA8F4D89A0C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849EC2-8B02-0741-8DAC-C0064CE9B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B9ADBF-128A-C54D-B96B-ECDC5F6F0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9DFDA-3FB7-D847-ADDC-FC106069C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44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5C0A8-DE63-9F45-8003-4512ADC2D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A211D-8459-A942-91B9-DD2B861476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AB2635-56FC-4542-9F34-164D56978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CDDF-13FD-184E-915A-0EA8F4D89A0C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5F09D5-A99F-114E-8A8B-28E490281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6F4414-32DF-074C-A7DD-3F132846E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9DFDA-3FB7-D847-ADDC-FC106069C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347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F2F37-B8D8-924B-B4F1-E49735B05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7699AF-C0A6-A147-8AC2-F55666C407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9ABBF2-67E7-1545-95F8-E16E06DD5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CDDF-13FD-184E-915A-0EA8F4D89A0C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53B7E2-217B-BA43-BE6E-DE3501A01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52601-BF0E-8840-8348-5B8062DEA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9DFDA-3FB7-D847-ADDC-FC106069C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668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E42BF-3FB0-E744-846A-7F089166D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24EDD-F1D7-F74E-B99C-5FDC72F1C0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58C2B1-780B-8E40-9241-47454F601D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6C02AB-B90C-F944-99B7-6F3383E05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CDDF-13FD-184E-915A-0EA8F4D89A0C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EA1EB8-91E5-FE4F-BBBB-2132EAC0E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6F97EC-107F-3943-A418-747D172C1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9DFDA-3FB7-D847-ADDC-FC106069C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977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1A9E6-39CB-2641-8A15-6207563E5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1BFA31-5BD7-154E-809C-745052372F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A2CD79-B0A1-3648-994E-A7C7B663C4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A81B4A-3B75-E04D-AB11-8B7CFFF85A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E44C35-FF64-5946-9593-7D1913A580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A82BD9-B690-EF49-A046-C020D3831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CDDF-13FD-184E-915A-0EA8F4D89A0C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7AC789-F3F3-A948-B100-74EA2C1C0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3C97CA-8B2A-AC44-BE85-45587AB11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9DFDA-3FB7-D847-ADDC-FC106069C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467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0ECF4-144A-EC4E-ACC3-F353AF003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AAD575-6FFB-E448-976B-3C444E8CA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CDDF-13FD-184E-915A-0EA8F4D89A0C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0D5F50-5EB0-CF41-8371-C314319CA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DD687-4597-D142-9E01-F3EAF1A49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9DFDA-3FB7-D847-ADDC-FC106069C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053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5ED8C2-8961-4849-8E42-4C73F0905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CDDF-13FD-184E-915A-0EA8F4D89A0C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32C2C0-7704-424A-8192-BFB8CC1C7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F86A83-683F-614E-AFDE-F21268A2F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9DFDA-3FB7-D847-ADDC-FC106069C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755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E7B9F-53F6-AC45-8D88-D7F1E2657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810BFA-4F1A-0246-9F5A-8B020ED5CD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E3F6D4-72D4-634E-85C9-E36AC2AF79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D386C6-518A-E440-BE53-D5B4D192C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CDDF-13FD-184E-915A-0EA8F4D89A0C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B38064-7003-C947-A99F-1A3E51E2D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8A1B39-6B65-C24D-B429-B1667AB51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9DFDA-3FB7-D847-ADDC-FC106069C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252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F00DC-FAF1-1B41-9B26-5827F04E6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EB40AF-CA49-1B4C-8C3C-7A6DFE8B60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DE75EA-FDC0-DF4E-85FD-3BB44BB9C0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5952B1-8C08-904D-86B2-FF2EC2182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CDDF-13FD-184E-915A-0EA8F4D89A0C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0711B9-FA09-A949-9AD5-B3885C346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7EF59B-3BE8-1343-AC8D-2DCB19636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9DFDA-3FB7-D847-ADDC-FC106069C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073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A66694-8527-AA4A-A9DA-DF06D3759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137C22-CF01-2346-B2C4-9F71014C7F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5E9928-6763-9649-84D3-6FCA6911D1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DCDDF-13FD-184E-915A-0EA8F4D89A0C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DF5501-88CB-0642-9373-DE5C301DB3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EC838D-E4CE-F449-80E4-07242BDAA5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9DFDA-3FB7-D847-ADDC-FC106069C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25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E56088E-5B41-AF4D-86FB-10E4E0FBD5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2765968"/>
              </p:ext>
            </p:extLst>
          </p:nvPr>
        </p:nvGraphicFramePr>
        <p:xfrm>
          <a:off x="72190" y="41611"/>
          <a:ext cx="12033697" cy="70922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9252">
                  <a:extLst>
                    <a:ext uri="{9D8B030D-6E8A-4147-A177-3AD203B41FA5}">
                      <a16:colId xmlns:a16="http://schemas.microsoft.com/office/drawing/2014/main" val="3097669997"/>
                    </a:ext>
                  </a:extLst>
                </a:gridCol>
                <a:gridCol w="1684421">
                  <a:extLst>
                    <a:ext uri="{9D8B030D-6E8A-4147-A177-3AD203B41FA5}">
                      <a16:colId xmlns:a16="http://schemas.microsoft.com/office/drawing/2014/main" val="19052429"/>
                    </a:ext>
                  </a:extLst>
                </a:gridCol>
                <a:gridCol w="1720516">
                  <a:extLst>
                    <a:ext uri="{9D8B030D-6E8A-4147-A177-3AD203B41FA5}">
                      <a16:colId xmlns:a16="http://schemas.microsoft.com/office/drawing/2014/main" val="1271637892"/>
                    </a:ext>
                  </a:extLst>
                </a:gridCol>
                <a:gridCol w="1876926">
                  <a:extLst>
                    <a:ext uri="{9D8B030D-6E8A-4147-A177-3AD203B41FA5}">
                      <a16:colId xmlns:a16="http://schemas.microsoft.com/office/drawing/2014/main" val="1119095994"/>
                    </a:ext>
                  </a:extLst>
                </a:gridCol>
                <a:gridCol w="1792706">
                  <a:extLst>
                    <a:ext uri="{9D8B030D-6E8A-4147-A177-3AD203B41FA5}">
                      <a16:colId xmlns:a16="http://schemas.microsoft.com/office/drawing/2014/main" val="2556615543"/>
                    </a:ext>
                  </a:extLst>
                </a:gridCol>
                <a:gridCol w="1744578">
                  <a:extLst>
                    <a:ext uri="{9D8B030D-6E8A-4147-A177-3AD203B41FA5}">
                      <a16:colId xmlns:a16="http://schemas.microsoft.com/office/drawing/2014/main" val="2680700625"/>
                    </a:ext>
                  </a:extLst>
                </a:gridCol>
                <a:gridCol w="1975298">
                  <a:extLst>
                    <a:ext uri="{9D8B030D-6E8A-4147-A177-3AD203B41FA5}">
                      <a16:colId xmlns:a16="http://schemas.microsoft.com/office/drawing/2014/main" val="3996065835"/>
                    </a:ext>
                  </a:extLst>
                </a:gridCol>
              </a:tblGrid>
              <a:tr h="5196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Twinkl" pitchFamily="2" charset="77"/>
                        </a:rPr>
                        <a:t>Year </a:t>
                      </a:r>
                      <a:r>
                        <a:rPr lang="en-GB" sz="1200" dirty="0" smtClean="0">
                          <a:effectLst/>
                          <a:latin typeface="Twinkl" pitchFamily="2" charset="77"/>
                        </a:rPr>
                        <a:t>5</a:t>
                      </a:r>
                      <a:endParaRPr lang="en-GB" sz="1200" dirty="0">
                        <a:effectLst/>
                        <a:latin typeface="Twinkl" pitchFamily="2" charset="77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 smtClean="0">
                          <a:effectLst/>
                          <a:latin typeface="Twinkl" pitchFamily="2" charset="77"/>
                        </a:rPr>
                        <a:t>Cycle A &amp; B</a:t>
                      </a:r>
                      <a:endParaRPr lang="en-GB" sz="1100" dirty="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90" marR="41590" marT="32733" marB="3273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Twinkl" pitchFamily="2" charset="77"/>
                        </a:rPr>
                        <a:t>Term 1</a:t>
                      </a:r>
                      <a:endParaRPr lang="en-GB" sz="1200" dirty="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90" marR="41590" marT="32733" marB="3273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Twinkl" pitchFamily="2" charset="77"/>
                        </a:rPr>
                        <a:t>Term 2</a:t>
                      </a:r>
                      <a:endParaRPr lang="en-GB" sz="1200" dirty="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90" marR="41590" marT="32733" marB="3273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Twinkl" pitchFamily="2" charset="77"/>
                        </a:rPr>
                        <a:t>Term 3</a:t>
                      </a:r>
                      <a:endParaRPr lang="en-GB" sz="1200" dirty="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90" marR="41590" marT="32733" marB="3273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Twinkl" pitchFamily="2" charset="77"/>
                        </a:rPr>
                        <a:t>Term 4</a:t>
                      </a:r>
                      <a:endParaRPr lang="en-GB" sz="1200" dirty="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90" marR="41590" marT="32733" marB="3273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  <a:latin typeface="Twinkl" pitchFamily="2" charset="77"/>
                        </a:rPr>
                        <a:t>Term 5</a:t>
                      </a:r>
                      <a:endParaRPr lang="en-GB" sz="120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90" marR="41590" marT="32733" marB="3273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Twinkl" pitchFamily="2" charset="77"/>
                        </a:rPr>
                        <a:t>Term 6</a:t>
                      </a:r>
                      <a:endParaRPr lang="en-GB" sz="1200" dirty="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90" marR="41590" marT="32733" marB="32733"/>
                </a:tc>
                <a:extLst>
                  <a:ext uri="{0D108BD9-81ED-4DB2-BD59-A6C34878D82A}">
                    <a16:rowId xmlns:a16="http://schemas.microsoft.com/office/drawing/2014/main" val="2994015555"/>
                  </a:ext>
                </a:extLst>
              </a:tr>
              <a:tr h="4815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Twinkl" pitchFamily="2" charset="77"/>
                        </a:rPr>
                        <a:t>Topic</a:t>
                      </a:r>
                      <a:endParaRPr lang="en-GB" sz="1200" dirty="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90" marR="41590" marT="32733" marB="3273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Climate Change/ Earth and Space</a:t>
                      </a:r>
                      <a:endParaRPr lang="en-GB" sz="1000" dirty="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90" marR="41590" marT="32733" marB="3273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Greeks</a:t>
                      </a:r>
                      <a:endParaRPr lang="en-GB" sz="1000" dirty="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90" marR="41590" marT="32733" marB="3273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Earthquakes/ Volcanoes</a:t>
                      </a:r>
                      <a:endParaRPr lang="en-GB" sz="1000" dirty="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90" marR="41590" marT="32733" marB="3273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Mayans/ </a:t>
                      </a:r>
                      <a:r>
                        <a:rPr lang="en-GB" sz="1000" dirty="0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Forces</a:t>
                      </a:r>
                      <a:endParaRPr lang="en-GB" sz="1000" dirty="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90" marR="41590" marT="32733" marB="3273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Animals including humans.</a:t>
                      </a:r>
                      <a:endParaRPr lang="en-GB" sz="1000" dirty="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90" marR="41590" marT="32733" marB="3273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 smtClean="0">
                          <a:effectLst/>
                          <a:latin typeface="Twinkl" pitchFamily="2" charset="77"/>
                        </a:rPr>
                        <a:t>Tudors/ Life cycles</a:t>
                      </a:r>
                      <a:endParaRPr lang="en-GB" sz="1000" dirty="0">
                        <a:effectLst/>
                        <a:latin typeface="Twinkl" pitchFamily="2" charset="77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Twinkl" pitchFamily="2" charset="77"/>
                        </a:rPr>
                        <a:t> </a:t>
                      </a:r>
                      <a:endParaRPr lang="en-GB" sz="1000" dirty="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90" marR="41590" marT="32733" marB="32733"/>
                </a:tc>
                <a:extLst>
                  <a:ext uri="{0D108BD9-81ED-4DB2-BD59-A6C34878D82A}">
                    <a16:rowId xmlns:a16="http://schemas.microsoft.com/office/drawing/2014/main" val="3426235938"/>
                  </a:ext>
                </a:extLst>
              </a:tr>
              <a:tr h="13444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Twinkl" pitchFamily="2" charset="77"/>
                        </a:rPr>
                        <a:t>Teaching Texts</a:t>
                      </a:r>
                      <a:endParaRPr lang="en-GB" sz="1200" dirty="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90" marR="41590" marT="32733" marB="32733"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>
                          <a:effectLst/>
                          <a:latin typeface="Twinkl" pitchFamily="2" charset="77"/>
                        </a:rPr>
                        <a:t>The Window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Greta’s story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Great Kapok Tree</a:t>
                      </a:r>
                      <a:endParaRPr lang="en-GB" sz="1000" dirty="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90" marR="41590" marT="32733" marB="32733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itchFamily="2" charset="2"/>
                        <a:buChar char=""/>
                      </a:pPr>
                      <a:r>
                        <a:rPr lang="en-GB" sz="1000" dirty="0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Great Greek Myths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itchFamily="2" charset="2"/>
                        <a:buChar char=""/>
                      </a:pPr>
                      <a:r>
                        <a:rPr lang="en-GB" sz="1000" dirty="0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King Midas : Independent reading 15</a:t>
                      </a:r>
                      <a:endParaRPr lang="en-GB" sz="1000" dirty="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90" marR="41590" marT="32733" marB="32733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itchFamily="2" charset="2"/>
                        <a:buChar char=""/>
                      </a:pPr>
                      <a:r>
                        <a:rPr lang="en-GB" sz="1000" dirty="0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Bigfoot Mountain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itchFamily="2" charset="2"/>
                        <a:buChar char=""/>
                      </a:pPr>
                      <a:r>
                        <a:rPr lang="en-GB" sz="1000" dirty="0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Fact Planet Volcanoes</a:t>
                      </a:r>
                      <a:r>
                        <a:rPr lang="en-GB" sz="1000" baseline="0" dirty="0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1000" dirty="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90" marR="41590" marT="32733" marB="32733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itchFamily="2" charset="2"/>
                        <a:buChar char=""/>
                      </a:pPr>
                      <a:r>
                        <a:rPr lang="en-GB" sz="1000" dirty="0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Chocolate</a:t>
                      </a:r>
                      <a:r>
                        <a:rPr lang="en-GB" sz="1000" baseline="0" dirty="0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Tree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itchFamily="2" charset="2"/>
                        <a:buChar char=""/>
                      </a:pPr>
                      <a:r>
                        <a:rPr lang="en-GB" sz="1000" baseline="0" dirty="0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Rain Player</a:t>
                      </a:r>
                      <a:endParaRPr lang="en-GB" sz="1000" dirty="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90" marR="41590" marT="32733" marB="32733"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effectLst/>
                          <a:latin typeface="Twinkl" pitchFamily="2" charset="77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Twinkl" pitchFamily="2" charset="77"/>
                        </a:rPr>
                        <a:t>Giant </a:t>
                      </a:r>
                      <a:endParaRPr lang="en-GB" sz="1000" dirty="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90" marR="41590" marT="32733" marB="32733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itchFamily="2" charset="2"/>
                        <a:buChar char=""/>
                      </a:pPr>
                      <a:r>
                        <a:rPr lang="en-GB" sz="1000" dirty="0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Tudor (DK Witness)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itchFamily="2" charset="2"/>
                        <a:buChar char=""/>
                      </a:pPr>
                      <a:r>
                        <a:rPr lang="en-GB" sz="1000" dirty="0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Life Cycles: Everything From</a:t>
                      </a:r>
                      <a:r>
                        <a:rPr lang="en-GB" sz="1000" baseline="0" dirty="0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Start to Finish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itchFamily="2" charset="2"/>
                        <a:buChar char=""/>
                      </a:pPr>
                      <a:r>
                        <a:rPr lang="en-GB" sz="1000" baseline="0" dirty="0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Tudor Tales; The Price, The Cook and the Cunning King</a:t>
                      </a:r>
                      <a:endParaRPr lang="en-GB" sz="1000" dirty="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90" marR="41590" marT="32733" marB="32733"/>
                </a:tc>
                <a:extLst>
                  <a:ext uri="{0D108BD9-81ED-4DB2-BD59-A6C34878D82A}">
                    <a16:rowId xmlns:a16="http://schemas.microsoft.com/office/drawing/2014/main" val="266592261"/>
                  </a:ext>
                </a:extLst>
              </a:tr>
              <a:tr h="4355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Twinkl" pitchFamily="2" charset="77"/>
                        </a:rPr>
                        <a:t>Guided Reading Texts</a:t>
                      </a:r>
                      <a:endParaRPr lang="en-GB" sz="1200" dirty="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90" marR="41590" marT="32733" marB="32733"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effectLst/>
                          <a:latin typeface="Twinkl" pitchFamily="2" charset="77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Twinkl" pitchFamily="2" charset="77"/>
                        </a:rPr>
                        <a:t>Song of the Dolphin Boy</a:t>
                      </a:r>
                      <a:endParaRPr lang="en-GB" sz="1000" dirty="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90" marR="41590" marT="32733" marB="32733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itchFamily="2" charset="2"/>
                        <a:buChar char=""/>
                      </a:pPr>
                      <a:r>
                        <a:rPr lang="en-GB" sz="1000" dirty="0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Who let the Gods Out</a:t>
                      </a:r>
                      <a:endParaRPr lang="en-GB" sz="1000" dirty="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90" marR="41590" marT="32733" marB="32733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itchFamily="2" charset="2"/>
                        <a:buChar char=""/>
                      </a:pPr>
                      <a:r>
                        <a:rPr lang="en-GB" sz="1000" dirty="0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Firework-Makers Daughter </a:t>
                      </a:r>
                      <a:endParaRPr lang="en-GB" sz="1000" dirty="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90" marR="41590" marT="32733" marB="32733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itchFamily="2" charset="2"/>
                        <a:buChar char=""/>
                      </a:pPr>
                      <a:r>
                        <a:rPr lang="en-GB" sz="1000" dirty="0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en-GB" sz="1000" baseline="0" dirty="0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Secret Lake</a:t>
                      </a:r>
                      <a:endParaRPr lang="en-GB" sz="1000" dirty="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90" marR="41590" marT="32733" marB="32733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itchFamily="2" charset="2"/>
                        <a:buChar char=""/>
                      </a:pPr>
                      <a:r>
                        <a:rPr lang="en-GB" sz="1000" dirty="0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Astounding Broccoli Boy</a:t>
                      </a:r>
                      <a:endParaRPr lang="en-GB" sz="1000" dirty="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90" marR="41590" marT="32733" marB="32733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itchFamily="2" charset="2"/>
                        <a:buChar char=""/>
                      </a:pPr>
                      <a:r>
                        <a:rPr lang="en-GB" sz="1000" dirty="0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My Friend Walter</a:t>
                      </a:r>
                      <a:endParaRPr lang="en-GB" sz="1000" dirty="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90" marR="41590" marT="32733" marB="32733"/>
                </a:tc>
                <a:extLst>
                  <a:ext uri="{0D108BD9-81ED-4DB2-BD59-A6C34878D82A}">
                    <a16:rowId xmlns:a16="http://schemas.microsoft.com/office/drawing/2014/main" val="3610519198"/>
                  </a:ext>
                </a:extLst>
              </a:tr>
              <a:tr h="2552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Twinkl" pitchFamily="2" charset="77"/>
                        </a:rPr>
                        <a:t>Story Time Texts</a:t>
                      </a:r>
                      <a:endParaRPr lang="en-GB" sz="1200" dirty="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90" marR="41590" marT="32733" marB="32733"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effectLst/>
                          <a:latin typeface="Twinkl" pitchFamily="2" charset="77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Twinkl" pitchFamily="2" charset="77"/>
                        </a:rPr>
                        <a:t>The Billow Maiden</a:t>
                      </a:r>
                      <a:endParaRPr lang="en-GB" sz="1000" dirty="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90" marR="41590" marT="32733" marB="32733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itchFamily="2" charset="2"/>
                        <a:buChar char=""/>
                      </a:pPr>
                      <a:r>
                        <a:rPr lang="en-GB" sz="1000" dirty="0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Billow</a:t>
                      </a:r>
                      <a:r>
                        <a:rPr lang="en-GB" sz="1000" baseline="0" dirty="0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Maiden</a:t>
                      </a:r>
                      <a:endParaRPr lang="en-GB" sz="1000" dirty="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90" marR="41590" marT="32733" marB="32733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itchFamily="2" charset="2"/>
                        <a:buChar char=""/>
                      </a:pPr>
                      <a:r>
                        <a:rPr lang="en-GB" sz="1000" dirty="0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Explorer </a:t>
                      </a:r>
                      <a:endParaRPr lang="en-GB" sz="1000" dirty="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90" marR="41590" marT="32733" marB="32733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itchFamily="2" charset="2"/>
                        <a:buChar char=""/>
                      </a:pPr>
                      <a:r>
                        <a:rPr lang="en-GB" sz="1000" dirty="0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Explorer</a:t>
                      </a:r>
                      <a:endParaRPr lang="en-GB" sz="1000" dirty="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90" marR="41590" marT="32733" marB="32733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itchFamily="2" charset="2"/>
                        <a:buChar char=""/>
                      </a:pPr>
                      <a:r>
                        <a:rPr lang="en-GB" sz="1000" dirty="0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Lost Whale</a:t>
                      </a:r>
                      <a:endParaRPr lang="en-GB" sz="1000" dirty="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90" marR="41590" marT="32733" marB="32733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itchFamily="2" charset="2"/>
                        <a:buChar char=""/>
                      </a:pPr>
                      <a:r>
                        <a:rPr lang="en-GB" sz="1000" dirty="0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Lost Whale</a:t>
                      </a:r>
                      <a:endParaRPr lang="en-GB" sz="1000" dirty="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90" marR="41590" marT="32733" marB="32733"/>
                </a:tc>
                <a:extLst>
                  <a:ext uri="{0D108BD9-81ED-4DB2-BD59-A6C34878D82A}">
                    <a16:rowId xmlns:a16="http://schemas.microsoft.com/office/drawing/2014/main" val="3766154213"/>
                  </a:ext>
                </a:extLst>
              </a:tr>
              <a:tr h="24434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Twinkl" pitchFamily="2" charset="77"/>
                        </a:rPr>
                        <a:t>In the Book Corner</a:t>
                      </a:r>
                      <a:endParaRPr lang="en-GB" sz="1200" dirty="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90" marR="41590" marT="32733" marB="32733"/>
                </a:tc>
                <a:tc>
                  <a:txBody>
                    <a:bodyPr/>
                    <a:lstStyle/>
                    <a:p>
                      <a:pPr marL="27940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Wolves of Willoughby Chase</a:t>
                      </a:r>
                    </a:p>
                    <a:p>
                      <a:pPr marL="27940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err="1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Varjak</a:t>
                      </a:r>
                      <a:r>
                        <a:rPr lang="en-GB" sz="1000" dirty="0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Paw</a:t>
                      </a:r>
                    </a:p>
                    <a:p>
                      <a:pPr marL="27940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Tim Peak – Ask an Astronaut</a:t>
                      </a:r>
                    </a:p>
                    <a:p>
                      <a:pPr marL="27940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traveller’s Guide to the Solar system </a:t>
                      </a:r>
                    </a:p>
                    <a:p>
                      <a:pPr marL="27940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Cosmic</a:t>
                      </a:r>
                    </a:p>
                    <a:p>
                      <a:pPr marL="27940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international space station</a:t>
                      </a:r>
                    </a:p>
                    <a:p>
                      <a:pPr marL="27940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000" kern="1200" dirty="0" smtClean="0">
                          <a:solidFill>
                            <a:schemeClr val="dk1"/>
                          </a:solidFill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Old enough to save the Planet</a:t>
                      </a:r>
                    </a:p>
                    <a:p>
                      <a:pPr marL="27940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000" kern="1200" dirty="0" smtClean="0">
                          <a:solidFill>
                            <a:schemeClr val="dk1"/>
                          </a:solidFill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This book is</a:t>
                      </a:r>
                      <a:r>
                        <a:rPr lang="en-GB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not rubbish</a:t>
                      </a:r>
                    </a:p>
                    <a:p>
                      <a:pPr marL="27940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Green Planet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90" marR="41590" marT="32733" marB="32733"/>
                </a:tc>
                <a:tc>
                  <a:txBody>
                    <a:bodyPr/>
                    <a:lstStyle/>
                    <a:p>
                      <a:pPr marL="27940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Ancient</a:t>
                      </a:r>
                      <a:r>
                        <a:rPr lang="en-GB" sz="1000" baseline="0" dirty="0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Greeks</a:t>
                      </a:r>
                    </a:p>
                    <a:p>
                      <a:pPr marL="27940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000" baseline="0" dirty="0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Why they matter to us</a:t>
                      </a:r>
                    </a:p>
                    <a:p>
                      <a:pPr marL="27940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000" baseline="0" dirty="0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How to be an ancient Greek</a:t>
                      </a:r>
                    </a:p>
                    <a:p>
                      <a:pPr marL="27940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000" baseline="0" dirty="0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Percy Jackson and the Lightning Thief</a:t>
                      </a:r>
                    </a:p>
                    <a:p>
                      <a:pPr marL="27940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000" baseline="0" dirty="0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Kid Normal</a:t>
                      </a:r>
                    </a:p>
                    <a:p>
                      <a:pPr marL="27940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000" baseline="0" dirty="0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Bacteria Book</a:t>
                      </a:r>
                    </a:p>
                    <a:p>
                      <a:pPr marL="27940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000" baseline="0" dirty="0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orchard book of Greek Myths</a:t>
                      </a:r>
                    </a:p>
                    <a:p>
                      <a:pPr marL="27940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000" baseline="0" dirty="0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Salvador Dali : Getting to know the world’s greatest artists</a:t>
                      </a:r>
                      <a:endParaRPr lang="en-GB" sz="1000" dirty="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90" marR="41590" marT="32733" marB="32733"/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>
                          <a:effectLst/>
                          <a:latin typeface="Twinkl" pitchFamily="2" charset="77"/>
                        </a:rPr>
                        <a:t>Wolf Brother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Street Child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Everything Volcanoes</a:t>
                      </a:r>
                      <a:r>
                        <a:rPr lang="en-GB" sz="1000" baseline="0" dirty="0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Earthquakes 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000" baseline="0" dirty="0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King of the Cloud Forest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000" baseline="0" dirty="0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Into the Volcano 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000" baseline="0" dirty="0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Pop Art (Movement in Modern Art)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000" baseline="0" dirty="0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Earthquakes and Tsunamis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aseline="0" dirty="0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Science of Natural Disasters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aseline="0" dirty="0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house with chicken legs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Epic Adventures </a:t>
                      </a:r>
                      <a:endParaRPr lang="en-GB" sz="1000" dirty="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90" marR="41590" marT="32733" marB="32733"/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en-GB" sz="1000" baseline="0" dirty="0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Secret of the Treasure Keepers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000" baseline="0" dirty="0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Luckiest Kid in the World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000" baseline="0" dirty="0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 Einstein The Genius Experiment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000" baseline="0" dirty="0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Forces and Motion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000" baseline="0" dirty="0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Forces and </a:t>
                      </a:r>
                      <a:r>
                        <a:rPr lang="en-GB" sz="1000" baseline="0" dirty="0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Movement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000" baseline="0" dirty="0" err="1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Popol</a:t>
                      </a:r>
                      <a:r>
                        <a:rPr lang="en-GB" sz="1000" baseline="0" dirty="0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000" baseline="0" dirty="0" err="1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Vuh</a:t>
                      </a:r>
                      <a:endParaRPr lang="en-GB" sz="1000" baseline="0" dirty="0" smtClean="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lvl="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000" baseline="0" dirty="0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Hero Twins – Against the Lords of Death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000" baseline="0" dirty="0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Great Kapok Tree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Mayan Civilization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Maya and </a:t>
                      </a:r>
                      <a:r>
                        <a:rPr lang="en-GB" sz="1000" dirty="0" err="1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Chichén</a:t>
                      </a:r>
                      <a:r>
                        <a:rPr lang="en-GB" sz="1000" dirty="0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000" dirty="0" err="1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Itzá</a:t>
                      </a:r>
                      <a:r>
                        <a:rPr lang="en-GB" sz="1000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1000" dirty="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90" marR="41590" marT="32733" marB="32733"/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>
                          <a:effectLst/>
                          <a:latin typeface="Twinkl" pitchFamily="2" charset="77"/>
                        </a:rPr>
                        <a:t>The Midnight Fox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Tom’s Midnight Garden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Last</a:t>
                      </a:r>
                      <a:r>
                        <a:rPr lang="en-GB" sz="1000" baseline="0" dirty="0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Bear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000" baseline="0" dirty="0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Iguana Boy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000" baseline="0" dirty="0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Bubble Boy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000" baseline="0" dirty="0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Professor Astro Cat’s Human Body Odyssey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000" baseline="0" dirty="0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Body (Ultimate Guide)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000" baseline="0" dirty="0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Fastest Boy in The World</a:t>
                      </a:r>
                      <a:endParaRPr lang="en-GB" sz="1000" dirty="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90" marR="41590" marT="32733" marB="32733"/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Life cycles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Life Cycle of the Orca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Herstory 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Football Schools Star</a:t>
                      </a:r>
                      <a:r>
                        <a:rPr lang="en-GB" sz="1000" baseline="0" dirty="0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Players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000" baseline="0" dirty="0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Treason 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000" baseline="0" dirty="0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Divers Daughter 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000" baseline="0" dirty="0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Story of Life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000" baseline="0" dirty="0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Shakespeare's Globe </a:t>
                      </a:r>
                      <a:endParaRPr lang="en-GB" sz="1000" dirty="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90" marR="41590" marT="32733" marB="32733"/>
                </a:tc>
                <a:extLst>
                  <a:ext uri="{0D108BD9-81ED-4DB2-BD59-A6C34878D82A}">
                    <a16:rowId xmlns:a16="http://schemas.microsoft.com/office/drawing/2014/main" val="3425046535"/>
                  </a:ext>
                </a:extLst>
              </a:tr>
              <a:tr h="12568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Twinkl" pitchFamily="2" charset="77"/>
                        </a:rPr>
                        <a:t>Writing Genre</a:t>
                      </a:r>
                      <a:endParaRPr lang="en-GB" sz="1200" dirty="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90" marR="41590" marT="32733" marB="32733"/>
                </a:tc>
                <a:tc>
                  <a:txBody>
                    <a:bodyPr/>
                    <a:lstStyle/>
                    <a:p>
                      <a:pPr marL="27940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effectLst/>
                          <a:latin typeface="Twinkl" pitchFamily="2" charset="77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Twinkl" pitchFamily="2" charset="77"/>
                        </a:rPr>
                        <a:t>Fiction – settings</a:t>
                      </a:r>
                    </a:p>
                    <a:p>
                      <a:pPr marL="27940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>
                          <a:effectLst/>
                          <a:latin typeface="Twinkl" pitchFamily="2" charset="77"/>
                        </a:rPr>
                        <a:t>Non-fiction – persuasive argument.</a:t>
                      </a:r>
                      <a:endParaRPr lang="en-GB" sz="1000" dirty="0">
                        <a:effectLst/>
                        <a:latin typeface="Twinkl" pitchFamily="2" charset="77"/>
                      </a:endParaRPr>
                    </a:p>
                  </a:txBody>
                  <a:tcPr marL="41590" marR="41590" marT="32733" marB="32733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itchFamily="2" charset="2"/>
                        <a:buChar char=""/>
                      </a:pPr>
                      <a:r>
                        <a:rPr lang="en-GB" sz="1000" dirty="0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Fiction – 5 part story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2" charset="2"/>
                        <a:buChar char=""/>
                        <a:tabLst/>
                        <a:defRPr/>
                      </a:pPr>
                      <a:r>
                        <a:rPr lang="en-GB" sz="1000" dirty="0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Non- fiction – recount</a:t>
                      </a:r>
                      <a:r>
                        <a:rPr lang="en-GB" sz="1000" baseline="0" dirty="0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newspaper report</a:t>
                      </a:r>
                      <a:endParaRPr lang="en-GB" sz="1000" dirty="0" smtClean="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90" marR="41590" marT="32733" marB="32733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itchFamily="2" charset="2"/>
                        <a:buChar char=""/>
                      </a:pPr>
                      <a:r>
                        <a:rPr lang="en-GB" sz="1000" dirty="0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Fiction – openings and endings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2" charset="2"/>
                        <a:buChar char=""/>
                        <a:tabLst/>
                        <a:defRPr/>
                      </a:pPr>
                      <a:r>
                        <a:rPr lang="en-GB" sz="1000" baseline="0" dirty="0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Non-fiction – explanation</a:t>
                      </a:r>
                      <a:endParaRPr lang="en-GB" sz="1000" dirty="0" smtClean="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90" marR="41590" marT="32733" marB="32733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itchFamily="2" charset="2"/>
                        <a:buChar char=""/>
                      </a:pPr>
                      <a:r>
                        <a:rPr lang="en-GB" sz="1000" dirty="0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Fiction-</a:t>
                      </a:r>
                      <a:r>
                        <a:rPr lang="en-GB" sz="1000" baseline="0" dirty="0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suspense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2" charset="2"/>
                        <a:buChar char=""/>
                        <a:tabLst/>
                        <a:defRPr/>
                      </a:pPr>
                      <a:r>
                        <a:rPr lang="en-GB" sz="1000" dirty="0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 – fiction – instructions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itchFamily="2" charset="2"/>
                        <a:buChar char=""/>
                      </a:pPr>
                      <a:endParaRPr lang="en-GB" sz="1000" baseline="0" dirty="0" smtClean="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90" marR="41590" marT="32733" marB="32733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itchFamily="2" charset="2"/>
                        <a:buChar char=""/>
                      </a:pPr>
                      <a:r>
                        <a:rPr lang="en-GB" sz="1000" dirty="0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Fiction – character and dialogue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itchFamily="2" charset="2"/>
                        <a:buChar char=""/>
                      </a:pPr>
                      <a:r>
                        <a:rPr lang="en-GB" sz="1000" dirty="0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Non-fiction –</a:t>
                      </a:r>
                      <a:r>
                        <a:rPr lang="en-GB" sz="1000" baseline="0" dirty="0" smtClean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discussion</a:t>
                      </a:r>
                      <a:endParaRPr lang="en-GB" sz="1000" dirty="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90" marR="41590" marT="32733" marB="32733"/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>
                          <a:effectLst/>
                          <a:latin typeface="Twinkl" pitchFamily="2" charset="77"/>
                        </a:rPr>
                        <a:t>Fiction</a:t>
                      </a:r>
                      <a:r>
                        <a:rPr lang="en-GB" sz="1000" baseline="0" dirty="0" smtClean="0">
                          <a:effectLst/>
                          <a:latin typeface="Twinkl" pitchFamily="2" charset="77"/>
                        </a:rPr>
                        <a:t> – action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baseline="0" dirty="0" smtClean="0">
                          <a:effectLst/>
                          <a:latin typeface="Twinkl" pitchFamily="2" charset="77"/>
                        </a:rPr>
                        <a:t>Non-fiction - information</a:t>
                      </a:r>
                      <a:endParaRPr lang="en-GB" sz="1000" dirty="0">
                        <a:effectLst/>
                        <a:latin typeface="Twinkl" pitchFamily="2" charset="77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itchFamily="2" charset="2"/>
                        <a:buChar char=""/>
                      </a:pPr>
                      <a:endParaRPr lang="en-GB" sz="1000" dirty="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itchFamily="2" charset="2"/>
                        <a:buChar char=""/>
                      </a:pPr>
                      <a:endParaRPr lang="en-GB" sz="1000" dirty="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itchFamily="2" charset="2"/>
                        <a:buChar char=""/>
                      </a:pPr>
                      <a:endParaRPr lang="en-GB" sz="1000" dirty="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90" marR="41590" marT="32733" marB="32733"/>
                </a:tc>
                <a:extLst>
                  <a:ext uri="{0D108BD9-81ED-4DB2-BD59-A6C34878D82A}">
                    <a16:rowId xmlns:a16="http://schemas.microsoft.com/office/drawing/2014/main" val="1842809776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5FCC17B9-F71C-124E-9FBF-C5AE3E4E71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19616" y="6275589"/>
            <a:ext cx="686271" cy="51603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227B6EC-54A6-CA4A-B255-7AB280453A77}"/>
              </a:ext>
            </a:extLst>
          </p:cNvPr>
          <p:cNvSpPr txBox="1"/>
          <p:nvPr/>
        </p:nvSpPr>
        <p:spPr>
          <a:xfrm>
            <a:off x="9565801" y="6470637"/>
            <a:ext cx="18538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Twinkl" pitchFamily="2" charset="77"/>
              </a:rPr>
              <a:t>Year </a:t>
            </a:r>
            <a:r>
              <a:rPr lang="en-US" sz="1400" b="1" dirty="0" smtClean="0">
                <a:latin typeface="Twinkl" pitchFamily="2" charset="77"/>
              </a:rPr>
              <a:t>5 </a:t>
            </a:r>
            <a:r>
              <a:rPr lang="en-US" sz="1400" b="1" dirty="0">
                <a:latin typeface="Twinkl" pitchFamily="2" charset="77"/>
              </a:rPr>
              <a:t>Text Map</a:t>
            </a:r>
          </a:p>
        </p:txBody>
      </p:sp>
    </p:spTree>
    <p:extLst>
      <p:ext uri="{BB962C8B-B14F-4D97-AF65-F5344CB8AC3E}">
        <p14:creationId xmlns:p14="http://schemas.microsoft.com/office/powerpoint/2010/main" val="2361836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6109F9EBEB94745A83A23EB3240D2AD" ma:contentTypeVersion="6" ma:contentTypeDescription="Create a new document." ma:contentTypeScope="" ma:versionID="90d100b78e69b78db05e3f9a83766b41">
  <xsd:schema xmlns:xsd="http://www.w3.org/2001/XMLSchema" xmlns:xs="http://www.w3.org/2001/XMLSchema" xmlns:p="http://schemas.microsoft.com/office/2006/metadata/properties" xmlns:ns2="57f2bc85-adbd-4c29-a697-fe08cc1591c8" xmlns:ns3="6e625fd9-56ec-4f27-8587-5d35119b022a" targetNamespace="http://schemas.microsoft.com/office/2006/metadata/properties" ma:root="true" ma:fieldsID="5da8e43b99d6505ef676a067d04c6a38" ns2:_="" ns3:_="">
    <xsd:import namespace="57f2bc85-adbd-4c29-a697-fe08cc1591c8"/>
    <xsd:import namespace="6e625fd9-56ec-4f27-8587-5d35119b022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f2bc85-adbd-4c29-a697-fe08cc1591c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625fd9-56ec-4f27-8587-5d35119b022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5ABC64C-28E7-4731-B7F7-305A027A60E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FF1E8B-BD28-4C62-ACEC-3545EBDAA92E}">
  <ds:schemaRefs>
    <ds:schemaRef ds:uri="6e625fd9-56ec-4f27-8587-5d35119b022a"/>
    <ds:schemaRef ds:uri="http://schemas.microsoft.com/office/2006/documentManagement/types"/>
    <ds:schemaRef ds:uri="http://schemas.microsoft.com/office/2006/metadata/properties"/>
    <ds:schemaRef ds:uri="57f2bc85-adbd-4c29-a697-fe08cc1591c8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6DB27722-CBFA-474C-82F2-ADD9542FAC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f2bc85-adbd-4c29-a697-fe08cc1591c8"/>
    <ds:schemaRef ds:uri="6e625fd9-56ec-4f27-8587-5d35119b022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377</Words>
  <Application>Microsoft Office PowerPoint</Application>
  <PresentationFormat>Widescreen</PresentationFormat>
  <Paragraphs>113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Symbol</vt:lpstr>
      <vt:lpstr>Times New Roman</vt:lpstr>
      <vt:lpstr>Twinkl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Nicola McMullon</dc:creator>
  <cp:lastModifiedBy>Val Phillips</cp:lastModifiedBy>
  <cp:revision>43</cp:revision>
  <cp:lastPrinted>2022-08-23T13:05:45Z</cp:lastPrinted>
  <dcterms:created xsi:type="dcterms:W3CDTF">2022-03-10T12:26:37Z</dcterms:created>
  <dcterms:modified xsi:type="dcterms:W3CDTF">2022-08-26T15:56:40Z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0x010100A6109F9EBEB94745A83A23EB3240D2AD</vt:lpwstr>
  </property>
</Properties>
</file>