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3333FF"/>
    <a:srgbClr val="FFCCCC"/>
    <a:srgbClr val="FFFF99"/>
    <a:srgbClr val="9966FF"/>
    <a:srgbClr val="00CC66"/>
    <a:srgbClr val="9999FF"/>
    <a:srgbClr val="CC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0C117-FEFF-0526-ABF5-734EABB948C0}" v="4654" dt="2021-08-19T18:02:43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3548" autoAdjust="0"/>
  </p:normalViewPr>
  <p:slideViewPr>
    <p:cSldViewPr>
      <p:cViewPr varScale="1">
        <p:scale>
          <a:sx n="73" d="100"/>
          <a:sy n="73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6780" y="405612"/>
            <a:ext cx="2489091" cy="338554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 u="sng" dirty="0">
                <a:latin typeface="Comic Sans MS" panose="030F0702030302020204" pitchFamily="66" charset="0"/>
              </a:rPr>
              <a:t>Stunning Start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Space workshop.</a:t>
            </a:r>
            <a:endParaRPr lang="en-GB" sz="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5257800"/>
            <a:ext cx="2514600" cy="677108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u="sng" dirty="0">
                <a:latin typeface="Comic Sans MS" pitchFamily="66" charset="0"/>
              </a:rPr>
              <a:t>Fantastic Finish</a:t>
            </a:r>
          </a:p>
          <a:p>
            <a:r>
              <a:rPr lang="en-GB" sz="800" dirty="0">
                <a:latin typeface="Comic Sans MS" pitchFamily="66" charset="0"/>
              </a:rPr>
              <a:t>To go on an  expedition around the village </a:t>
            </a:r>
          </a:p>
          <a:p>
            <a:endParaRPr lang="en-GB" sz="1100" dirty="0">
              <a:latin typeface="Comic Sans MS" pitchFamily="66" charset="0"/>
            </a:endParaRPr>
          </a:p>
          <a:p>
            <a:endParaRPr lang="en-GB" sz="1100" dirty="0">
              <a:latin typeface="Comic Sans MS" pitchFamily="66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63573"/>
              </p:ext>
            </p:extLst>
          </p:nvPr>
        </p:nvGraphicFramePr>
        <p:xfrm>
          <a:off x="2713072" y="129531"/>
          <a:ext cx="6278529" cy="6376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24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As Scientists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 we will…</a:t>
                      </a:r>
                      <a:endParaRPr lang="en-GB" sz="100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823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End points</a:t>
                      </a:r>
                    </a:p>
                    <a:p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249">
                <a:tc rowSpan="4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omic Sans MS" panose="030F0702030302020204" pitchFamily="66" charset="0"/>
                        </a:rPr>
                        <a:t>Pupils should be taught to: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omic Sans MS" panose="030F0702030302020204" pitchFamily="66" charset="0"/>
                        </a:rPr>
                        <a:t> distinguish between an object and the material from which it is made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omic Sans MS" panose="030F0702030302020204" pitchFamily="66" charset="0"/>
                        </a:rPr>
                        <a:t> identify and name a variety of everyday materials, including wood, plastic, glass,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omic Sans MS" panose="030F0702030302020204" pitchFamily="66" charset="0"/>
                        </a:rPr>
                        <a:t>metal, water, and rock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omic Sans MS" panose="030F0702030302020204" pitchFamily="66" charset="0"/>
                        </a:rPr>
                        <a:t> describe the simple physical properties of a variety of everyday materials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omic Sans MS" panose="030F0702030302020204" pitchFamily="66" charset="0"/>
                        </a:rPr>
                        <a:t> compare and group together a variety of everyday materials on the basis of their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omic Sans MS" panose="030F0702030302020204" pitchFamily="66" charset="0"/>
                        </a:rPr>
                        <a:t>simple physical properties. </a:t>
                      </a:r>
                      <a:endParaRPr lang="en-GB" sz="800" b="0" i="0" u="none" strike="noStrike" dirty="0">
                        <a:solidFill>
                          <a:srgbClr val="40404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725" marR="9525" marT="9525" marB="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u="sng" baseline="0" dirty="0" smtClean="0">
                          <a:latin typeface="Comic Sans MS" panose="030F0702030302020204" pitchFamily="66" charset="0"/>
                        </a:rPr>
                        <a:t>Materials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u="none" baseline="0" dirty="0" smtClean="0">
                          <a:latin typeface="Comic Sans MS" panose="030F0702030302020204" pitchFamily="66" charset="0"/>
                        </a:rPr>
                        <a:t>Explore different materials.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u="none" baseline="0" dirty="0" smtClean="0">
                          <a:latin typeface="Comic Sans MS" panose="030F0702030302020204" pitchFamily="66" charset="0"/>
                        </a:rPr>
                        <a:t>Look at objects made from different materials.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u="none" baseline="0" dirty="0" smtClean="0">
                          <a:latin typeface="Comic Sans MS" panose="030F0702030302020204" pitchFamily="66" charset="0"/>
                        </a:rPr>
                        <a:t>Recognise that paper can be made into different things.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u="none" baseline="0" dirty="0" smtClean="0">
                          <a:latin typeface="Comic Sans MS" panose="030F0702030302020204" pitchFamily="66" charset="0"/>
                        </a:rPr>
                        <a:t>Recognise that fibres that make fabric can be woven or knitted.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u="none" baseline="0" dirty="0" smtClean="0">
                          <a:latin typeface="Comic Sans MS" panose="030F0702030302020204" pitchFamily="66" charset="0"/>
                        </a:rPr>
                        <a:t>Investigate objects made from several materials.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u="none" baseline="0" dirty="0" smtClean="0">
                          <a:latin typeface="Comic Sans MS" panose="030F0702030302020204" pitchFamily="66" charset="0"/>
                        </a:rPr>
                        <a:t>Investigate some material are suitable for making some objects.</a:t>
                      </a:r>
                      <a:endParaRPr lang="en-GB" sz="800" b="0" u="none" baseline="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ICT</a:t>
                      </a:r>
                    </a:p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Pictures and labelling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Through spoken word- questions and answers</a:t>
                      </a: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0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355558"/>
                  </a:ext>
                </a:extLst>
              </a:tr>
              <a:tr h="12830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8035892"/>
                  </a:ext>
                </a:extLst>
              </a:tr>
              <a:tr h="102559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498645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73022"/>
              </p:ext>
            </p:extLst>
          </p:nvPr>
        </p:nvGraphicFramePr>
        <p:xfrm>
          <a:off x="115843" y="3317793"/>
          <a:ext cx="8254409" cy="3358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1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483">
                <a:tc gridSpan="4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omic Sans MS"/>
                      </a:endParaRPr>
                    </a:p>
                    <a:p>
                      <a:pPr algn="ctr"/>
                      <a:endParaRPr lang="en-GB" sz="1000" dirty="0">
                        <a:latin typeface="Comic Sans M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Reading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Writing/Grammar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815">
                <a:tc>
                  <a:txBody>
                    <a:bodyPr/>
                    <a:lstStyle/>
                    <a:p>
                      <a:pPr marL="171450" marR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Apply phonic knowledge and 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skills </a:t>
                      </a: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decode words.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Read common exception words</a:t>
                      </a:r>
                    </a:p>
                    <a:p>
                      <a:pPr marL="171450" marR="0" lvl="0" indent="-1714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Develop pleasure in reading, motivation to read, vocabulary and understanding by discussing word meanings, linking new meanings to those already known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Answer questions in discussion with the teacher and make simple 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inferences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Book corner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Three Little Pigs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Man on the Moon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Owl Who was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Afraid of the Dark  Wolves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Chickens build a Wall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Three Little Kittens (poem)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Genre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Fiction- openings and endings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Non-fiction – recount in the form of a letter</a:t>
                      </a:r>
                      <a:r>
                        <a:rPr lang="en-GB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endParaRPr lang="en-GB" sz="800" b="1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Recognising ‘but’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Using ‘but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Recognising ‘or’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Using ‘or’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Using ‘and’, ‘but’ and ‘or’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Capital letters to start sentence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Capital letters for Dates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Capital letters for places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Consolidating capital letters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Handwriting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Sit correctly and hold a pencil correctly.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Understand which letters belong to which handwriting ‘families’ (</a:t>
                      </a:r>
                      <a:r>
                        <a:rPr lang="en-GB" sz="800" b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letters that are formed in similar ways) and to practise these.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Story time text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True Story of the Three little Pigs - </a:t>
                      </a:r>
                      <a:r>
                        <a:rPr lang="en-GB" sz="800" b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Sceince</a:t>
                      </a:r>
                      <a:endParaRPr lang="en-GB" sz="800" b="0" u="none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Avocado baby - PSHE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Can’t You Sleep Little Bear - PSHE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Voices in the Park - PSHE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Three Brave Women - PSHE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Wander in the Wild Wood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ICT</a:t>
                      </a:r>
                    </a:p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Science</a:t>
                      </a:r>
                    </a:p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PSHE</a:t>
                      </a:r>
                    </a:p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Geography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lvl="0" indent="-117475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latin typeface="Comic Sans MS" panose="030F0702030302020204" pitchFamily="66" charset="0"/>
                        </a:rPr>
                        <a:t>Self/peer assessment</a:t>
                      </a:r>
                    </a:p>
                    <a:p>
                      <a:pPr marL="117475" lvl="0" indent="-117475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latin typeface="Comic Sans MS" panose="030F0702030302020204" pitchFamily="66" charset="0"/>
                        </a:rPr>
                        <a:t>Finished piece of </a:t>
                      </a:r>
                      <a:r>
                        <a:rPr lang="en-GB" sz="800" b="0" i="0" u="none" strike="noStrike" noProof="0" dirty="0" smtClean="0">
                          <a:latin typeface="Comic Sans MS" panose="030F0702030302020204" pitchFamily="66" charset="0"/>
                        </a:rPr>
                        <a:t>writing</a:t>
                      </a:r>
                      <a:r>
                        <a:rPr lang="en-GB" sz="800" b="0" i="0" u="none" strike="noStrike" baseline="0" noProof="0" dirty="0" smtClean="0">
                          <a:latin typeface="Comic Sans MS" panose="030F0702030302020204" pitchFamily="66" charset="0"/>
                        </a:rPr>
                        <a:t> – fun write.</a:t>
                      </a:r>
                      <a:endParaRPr lang="en-GB" sz="800" b="0" i="0" u="none" strike="noStrike" noProof="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3504" y="1295400"/>
            <a:ext cx="2438118" cy="1569660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 dirty="0">
                <a:latin typeface="Comic Sans MS" panose="030F0702030302020204" pitchFamily="66" charset="0"/>
              </a:rPr>
              <a:t>As </a:t>
            </a:r>
            <a:r>
              <a:rPr lang="en-GB" sz="800" b="1" dirty="0" smtClean="0">
                <a:latin typeface="Comic Sans MS" panose="030F0702030302020204" pitchFamily="66" charset="0"/>
              </a:rPr>
              <a:t>musicians  </a:t>
            </a:r>
            <a:r>
              <a:rPr lang="en-GB" sz="800" b="1" dirty="0">
                <a:latin typeface="Comic Sans MS" panose="030F0702030302020204" pitchFamily="66" charset="0"/>
              </a:rPr>
              <a:t>we will</a:t>
            </a:r>
            <a:r>
              <a:rPr lang="en-GB" sz="800" b="1" dirty="0" smtClean="0">
                <a:latin typeface="Comic Sans MS" panose="030F0702030302020204" pitchFamily="66" charset="0"/>
              </a:rPr>
              <a:t>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Comic Sans MS" panose="030F0702030302020204" pitchFamily="66" charset="0"/>
              </a:rPr>
              <a:t>Pupils should be taught to</a:t>
            </a:r>
            <a:r>
              <a:rPr lang="en-GB" sz="800" dirty="0" smtClean="0">
                <a:latin typeface="Comic Sans MS" panose="030F0702030302020204" pitchFamily="66" charset="0"/>
              </a:rPr>
              <a:t>: </a:t>
            </a:r>
            <a:r>
              <a:rPr lang="en-GB" sz="800" dirty="0">
                <a:latin typeface="Comic Sans MS" panose="030F0702030302020204" pitchFamily="66" charset="0"/>
              </a:rPr>
              <a:t>use their voices expressively and creatively by singing songs and speaking chants </a:t>
            </a:r>
            <a:r>
              <a:rPr lang="en-GB" sz="800" dirty="0" smtClean="0">
                <a:latin typeface="Comic Sans MS" panose="030F0702030302020204" pitchFamily="66" charset="0"/>
              </a:rPr>
              <a:t>and rhymes</a:t>
            </a:r>
            <a:endParaRPr lang="en-GB" sz="8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omic Sans MS" panose="030F0702030302020204" pitchFamily="66" charset="0"/>
              </a:rPr>
              <a:t> </a:t>
            </a:r>
            <a:r>
              <a:rPr lang="en-GB" sz="800" dirty="0">
                <a:latin typeface="Comic Sans MS" panose="030F0702030302020204" pitchFamily="66" charset="0"/>
              </a:rPr>
              <a:t>play tuned and </a:t>
            </a:r>
            <a:r>
              <a:rPr lang="en-GB" sz="800" dirty="0" smtClean="0">
                <a:latin typeface="Comic Sans MS" panose="030F0702030302020204" pitchFamily="66" charset="0"/>
              </a:rPr>
              <a:t>un-tuned </a:t>
            </a:r>
            <a:r>
              <a:rPr lang="en-GB" sz="800" dirty="0">
                <a:latin typeface="Comic Sans MS" panose="030F0702030302020204" pitchFamily="66" charset="0"/>
              </a:rPr>
              <a:t>instruments musically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omic Sans MS" panose="030F0702030302020204" pitchFamily="66" charset="0"/>
              </a:rPr>
              <a:t> </a:t>
            </a:r>
            <a:r>
              <a:rPr lang="en-GB" sz="800" dirty="0">
                <a:latin typeface="Comic Sans MS" panose="030F0702030302020204" pitchFamily="66" charset="0"/>
              </a:rPr>
              <a:t>listen with concentration and understanding to a range of high-quality live and </a:t>
            </a:r>
            <a:r>
              <a:rPr lang="en-GB" sz="800" dirty="0" smtClean="0">
                <a:latin typeface="Comic Sans MS" panose="030F0702030302020204" pitchFamily="66" charset="0"/>
              </a:rPr>
              <a:t>recorded music</a:t>
            </a:r>
            <a:endParaRPr lang="en-GB" sz="8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omic Sans MS" panose="030F0702030302020204" pitchFamily="66" charset="0"/>
              </a:rPr>
              <a:t> </a:t>
            </a:r>
            <a:r>
              <a:rPr lang="en-GB" sz="800" dirty="0">
                <a:latin typeface="Comic Sans MS" panose="030F0702030302020204" pitchFamily="66" charset="0"/>
              </a:rPr>
              <a:t>experiment with, create, select and combine sounds using the inter-related </a:t>
            </a:r>
            <a:r>
              <a:rPr lang="en-GB" sz="800" dirty="0" smtClean="0">
                <a:latin typeface="Comic Sans MS" panose="030F0702030302020204" pitchFamily="66" charset="0"/>
              </a:rPr>
              <a:t>dimensions of </a:t>
            </a:r>
            <a:r>
              <a:rPr lang="en-GB" sz="800" dirty="0">
                <a:latin typeface="Comic Sans MS" panose="030F0702030302020204" pitchFamily="66" charset="0"/>
              </a:rPr>
              <a:t>music.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69236" y="5818913"/>
            <a:ext cx="2362200" cy="461665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 u="sng" dirty="0" smtClean="0">
                <a:latin typeface="Comic Sans MS" panose="030F0702030302020204" pitchFamily="66" charset="0"/>
              </a:rPr>
              <a:t>Trips/visitors</a:t>
            </a:r>
          </a:p>
          <a:p>
            <a:r>
              <a:rPr lang="en-GB" sz="800" dirty="0" smtClean="0">
                <a:latin typeface="Comic Sans MS" panose="030F0702030302020204" pitchFamily="66" charset="0"/>
                <a:ea typeface="+mn-lt"/>
                <a:cs typeface="+mn-lt"/>
              </a:rPr>
              <a:t>Teddy Bears picnic</a:t>
            </a:r>
          </a:p>
          <a:p>
            <a:r>
              <a:rPr lang="en-GB" sz="800" dirty="0" smtClean="0">
                <a:latin typeface="Comic Sans MS" panose="030F0702030302020204" pitchFamily="66" charset="0"/>
                <a:ea typeface="+mn-lt"/>
                <a:cs typeface="+mn-lt"/>
              </a:rPr>
              <a:t> Greenwich Observatory zoom workshop TBC</a:t>
            </a:r>
            <a:endParaRPr lang="en-GB" sz="800" dirty="0">
              <a:latin typeface="Comic Sans MS" panose="030F0702030302020204" pitchFamily="66" charset="0"/>
              <a:ea typeface="+mn-lt"/>
              <a:cs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5449" y="1898761"/>
            <a:ext cx="1960428" cy="1692771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 dirty="0">
                <a:latin typeface="Comic Sans MS" panose="030F0702030302020204" pitchFamily="66" charset="0"/>
              </a:rPr>
              <a:t>As Respectful Citizens we will</a:t>
            </a:r>
            <a:r>
              <a:rPr lang="en-GB" sz="800" dirty="0" smtClean="0">
                <a:latin typeface="Comic Sans MS" panose="030F0702030302020204" pitchFamily="66" charset="0"/>
              </a:rPr>
              <a:t>…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Learn about relationships and feelings </a:t>
            </a:r>
            <a:r>
              <a:rPr lang="en-GB" sz="800" dirty="0">
                <a:latin typeface="Comic Sans MS" panose="030F0702030302020204" pitchFamily="66" charset="0"/>
              </a:rPr>
              <a:t>and </a:t>
            </a:r>
            <a:r>
              <a:rPr lang="en-GB" sz="800" dirty="0" smtClean="0">
                <a:latin typeface="Comic Sans MS" panose="030F0702030302020204" pitchFamily="66" charset="0"/>
              </a:rPr>
              <a:t>emotions </a:t>
            </a:r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800" dirty="0">
                <a:latin typeface="Comic Sans MS" panose="030F0702030302020204" pitchFamily="66" charset="0"/>
              </a:rPr>
              <a:t>and </a:t>
            </a:r>
            <a:r>
              <a:rPr lang="en-GB" sz="800" dirty="0" smtClean="0">
                <a:latin typeface="Comic Sans MS" panose="030F0702030302020204" pitchFamily="66" charset="0"/>
              </a:rPr>
              <a:t>valuing </a:t>
            </a:r>
            <a:r>
              <a:rPr lang="en-GB" sz="800" dirty="0">
                <a:latin typeface="Comic Sans MS" panose="030F0702030302020204" pitchFamily="66" charset="0"/>
              </a:rPr>
              <a:t>d</a:t>
            </a:r>
            <a:r>
              <a:rPr lang="en-GB" sz="800" dirty="0" smtClean="0">
                <a:latin typeface="Comic Sans MS" panose="030F0702030302020204" pitchFamily="66" charset="0"/>
              </a:rPr>
              <a:t>ifferences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Learn about who </a:t>
            </a:r>
            <a:r>
              <a:rPr lang="en-GB" sz="800" dirty="0">
                <a:latin typeface="Comic Sans MS" panose="030F0702030302020204" pitchFamily="66" charset="0"/>
              </a:rPr>
              <a:t>is special to </a:t>
            </a:r>
            <a:r>
              <a:rPr lang="en-GB" sz="800" dirty="0" smtClean="0">
                <a:latin typeface="Comic Sans MS" panose="030F0702030302020204" pitchFamily="66" charset="0"/>
              </a:rPr>
              <a:t>us.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Discuss that </a:t>
            </a:r>
            <a:r>
              <a:rPr lang="en-GB" sz="800" dirty="0">
                <a:latin typeface="Comic Sans MS" panose="030F0702030302020204" pitchFamily="66" charset="0"/>
              </a:rPr>
              <a:t>family is one of the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groups </a:t>
            </a:r>
            <a:r>
              <a:rPr lang="en-GB" sz="800" dirty="0" smtClean="0">
                <a:latin typeface="Comic Sans MS" panose="030F0702030302020204" pitchFamily="66" charset="0"/>
              </a:rPr>
              <a:t>we </a:t>
            </a:r>
            <a:r>
              <a:rPr lang="en-GB" sz="800" dirty="0">
                <a:latin typeface="Comic Sans MS" panose="030F0702030302020204" pitchFamily="66" charset="0"/>
              </a:rPr>
              <a:t>belong to, as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well as, for example, school,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friends, </a:t>
            </a:r>
            <a:r>
              <a:rPr lang="en-GB" sz="800" dirty="0" smtClean="0">
                <a:latin typeface="Comic Sans MS" panose="030F0702030302020204" pitchFamily="66" charset="0"/>
              </a:rPr>
              <a:t>clubs.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We will learn about the Jewish religion and what do they believe in, what might be found in a Jewish home.</a:t>
            </a:r>
          </a:p>
        </p:txBody>
      </p:sp>
      <p:sp>
        <p:nvSpPr>
          <p:cNvPr id="4" name="Cloud 3"/>
          <p:cNvSpPr/>
          <p:nvPr/>
        </p:nvSpPr>
        <p:spPr>
          <a:xfrm>
            <a:off x="1853518" y="2558698"/>
            <a:ext cx="2674844" cy="1162753"/>
          </a:xfrm>
          <a:prstGeom prst="cloud">
            <a:avLst/>
          </a:prstGeom>
          <a:solidFill>
            <a:srgbClr val="FFCC00"/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000" dirty="0" smtClean="0">
                <a:latin typeface="Twinkl Precursive"/>
              </a:rPr>
              <a:t>Term 4</a:t>
            </a:r>
          </a:p>
          <a:p>
            <a:pPr algn="ctr"/>
            <a:r>
              <a:rPr lang="en-GB" sz="1200" dirty="0" smtClean="0">
                <a:latin typeface="Twinkl Precursive"/>
              </a:rPr>
              <a:t>One small step for man </a:t>
            </a:r>
            <a:endParaRPr lang="en-GB" sz="1200" dirty="0">
              <a:latin typeface="Twinkl Precursive"/>
            </a:endParaRPr>
          </a:p>
        </p:txBody>
      </p:sp>
      <p:pic>
        <p:nvPicPr>
          <p:cNvPr id="5" name="Picture 8" descr="Image result for writing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0215" y="5277973"/>
            <a:ext cx="634374" cy="63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E146A1-B543-4B43-B77F-12401D34B3E6}"/>
              </a:ext>
            </a:extLst>
          </p:cNvPr>
          <p:cNvSpPr txBox="1"/>
          <p:nvPr/>
        </p:nvSpPr>
        <p:spPr>
          <a:xfrm>
            <a:off x="8658225" y="3032125"/>
            <a:ext cx="504825" cy="107950"/>
          </a:xfrm>
          <a:prstGeom prst="rect">
            <a:avLst/>
          </a:prstGeom>
        </p:spPr>
        <p:txBody>
          <a:bodyPr lIns="91440" tIns="45720" rIns="91440" bIns="45720" anchor="t"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2A1BD3-8F3B-4AE3-9F39-3736F474FDF1}"/>
              </a:ext>
            </a:extLst>
          </p:cNvPr>
          <p:cNvSpPr txBox="1"/>
          <p:nvPr/>
        </p:nvSpPr>
        <p:spPr>
          <a:xfrm>
            <a:off x="7500938" y="3228975"/>
            <a:ext cx="409575" cy="146050"/>
          </a:xfrm>
          <a:prstGeom prst="rect">
            <a:avLst/>
          </a:prstGeom>
        </p:spPr>
        <p:txBody>
          <a:bodyPr lIns="91440" tIns="45720" rIns="91440" bIns="45720" anchor="t"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5850A3-28B8-470E-B329-17188D7A9AEC}"/>
              </a:ext>
            </a:extLst>
          </p:cNvPr>
          <p:cNvSpPr txBox="1"/>
          <p:nvPr/>
        </p:nvSpPr>
        <p:spPr>
          <a:xfrm>
            <a:off x="5200650" y="4259263"/>
            <a:ext cx="819150" cy="13652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429" y="2353664"/>
            <a:ext cx="1060796" cy="16948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089260"/>
              </p:ext>
            </p:extLst>
          </p:nvPr>
        </p:nvGraphicFramePr>
        <p:xfrm>
          <a:off x="4648200" y="152400"/>
          <a:ext cx="4343399" cy="1994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26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</a:t>
                      </a:r>
                      <a:r>
                        <a:rPr lang="en-GB" sz="1100" dirty="0" smtClean="0"/>
                        <a:t>Designers</a:t>
                      </a:r>
                      <a:r>
                        <a:rPr lang="en-GB" sz="1100" baseline="0" dirty="0" smtClean="0"/>
                        <a:t> w</a:t>
                      </a:r>
                      <a:r>
                        <a:rPr lang="en-GB" sz="1100" dirty="0" smtClean="0"/>
                        <a:t>e </a:t>
                      </a:r>
                      <a:r>
                        <a:rPr lang="en-GB" sz="1100" dirty="0"/>
                        <a:t>will…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34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Respond</a:t>
                      </a:r>
                      <a:r>
                        <a:rPr lang="en-GB" sz="800" b="1" baseline="0" dirty="0" smtClean="0">
                          <a:latin typeface="Comic Sans MS" panose="030F0702030302020204" pitchFamily="66" charset="0"/>
                        </a:rPr>
                        <a:t> to ideas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End</a:t>
                      </a:r>
                      <a:r>
                        <a:rPr lang="en-GB" sz="800" b="1" baseline="0" dirty="0" smtClean="0">
                          <a:latin typeface="Comic Sans MS" panose="030F0702030302020204" pitchFamily="66" charset="0"/>
                        </a:rPr>
                        <a:t> points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100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Respond to ideas and starting points.</a:t>
                      </a:r>
                    </a:p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Explore ideas and collect visual </a:t>
                      </a:r>
                    </a:p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information.</a:t>
                      </a:r>
                    </a:p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Explore different methods and materials as ideas develop.</a:t>
                      </a:r>
                    </a:p>
                    <a:p>
                      <a:pPr algn="l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GB" sz="800" b="1" kern="1200" baseline="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Levers – make a litter picker</a:t>
                      </a: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/>
                        <a:t>Create products using levers.</a:t>
                      </a: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/>
                        <a:t>Use scientific knowledge of the transference of forces to choose appropriate mechanisms for a  lever.</a:t>
                      </a:r>
                      <a:endParaRPr lang="en-GB" sz="800" b="1" kern="1200" baseline="0" dirty="0" smtClean="0">
                        <a:solidFill>
                          <a:schemeClr val="dk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>
                          <a:latin typeface="Comic Sans MS" panose="030F0702030302020204" pitchFamily="66" charset="0"/>
                        </a:rPr>
                        <a:t>Sci</a:t>
                      </a:r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ICT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Self/peer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33957"/>
              </p:ext>
            </p:extLst>
          </p:nvPr>
        </p:nvGraphicFramePr>
        <p:xfrm>
          <a:off x="75194" y="3401694"/>
          <a:ext cx="4615462" cy="3376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594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Comic Sans MS" panose="030F0702030302020204" pitchFamily="66" charset="0"/>
                        </a:rPr>
                        <a:t>As mathematicians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we will…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08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End</a:t>
                      </a:r>
                      <a:r>
                        <a:rPr lang="en-GB" sz="800" b="1" baseline="0" dirty="0" smtClean="0">
                          <a:latin typeface="Comic Sans MS" panose="030F0702030302020204" pitchFamily="66" charset="0"/>
                        </a:rPr>
                        <a:t> points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4835"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Recognise and name common 2-D and 3-D shapes, including: 2-D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shapes [for example, rectangles (including squares), circles and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triangles]; 3-D shapes [for example, cuboids.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Count to and across 100, forwards and backwards, beginning with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zero or 1, or from any given number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• Identify and represent numbers using objects and pictorial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representations including the number line, and use the language of: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equal to, more than, less than (fewer), most, least.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Shape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Recognise and name 3-D shapes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Sort 3-D shapes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 Recognise and name 2-D shapes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Sort 2-D shapes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 Patterns with 2-D and 3-D shapes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Place value within 20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Count within 20 Understand 10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Understand 11, 12 and 13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Understand 14, 15 and 16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Understand 17, 18 and 19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Understand 20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1 more and 1 less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The number line to 20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Use a number line to 20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Estimate on a number line to 20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Compare numbers to 20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Order numbers to 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Assessment paper 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at 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the end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Ongoing class-based assessment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914260"/>
              </p:ext>
            </p:extLst>
          </p:nvPr>
        </p:nvGraphicFramePr>
        <p:xfrm>
          <a:off x="4609558" y="1507124"/>
          <a:ext cx="4305299" cy="3444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799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omic Sans MS" panose="030F0702030302020204" pitchFamily="66" charset="0"/>
                        </a:rPr>
                        <a:t>As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 technicians we will…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End points</a:t>
                      </a:r>
                    </a:p>
                    <a:p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72">
                <a:tc rowSpan="4"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GB" sz="800" b="0" dirty="0" smtClean="0">
                          <a:latin typeface="Comic Sans MS" panose="030F0702030302020204" pitchFamily="66" charset="0"/>
                        </a:rPr>
                        <a:t>Use a range of applications and devices in order to communicate ideas, work and messages.</a:t>
                      </a:r>
                      <a:endParaRPr lang="en-GB" sz="800" b="0" dirty="0">
                        <a:latin typeface="Comic Sans MS" panose="030F0702030302020204" pitchFamily="66" charset="0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800" b="0" dirty="0">
                        <a:latin typeface="Comic Sans MS" panose="030F0702030302020204" pitchFamily="66" charset="0"/>
                      </a:endParaRPr>
                    </a:p>
                  </a:txBody>
                  <a:tcPr marL="85725" marR="9525" marT="9525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introduce e-books and the 2Create a Story tool.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• To add animation to a story.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• To add sound to a story, including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voice recording and music the children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have composed.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• To work on a more complex story,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including adding backgrounds 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copying and pasting pages.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PSHE</a:t>
                      </a: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Peer-evaluation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, using the specified success criteria 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54141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8748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022936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11772"/>
              </p:ext>
            </p:extLst>
          </p:nvPr>
        </p:nvGraphicFramePr>
        <p:xfrm>
          <a:off x="112748" y="136450"/>
          <a:ext cx="4535451" cy="3265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68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As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Historians we will …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24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Investigate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End</a:t>
                      </a:r>
                      <a:r>
                        <a:rPr lang="en-GB" sz="800" b="1" baseline="0" dirty="0" smtClean="0">
                          <a:latin typeface="Comic Sans MS" panose="030F0702030302020204" pitchFamily="66" charset="0"/>
                        </a:rPr>
                        <a:t> points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93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Places, patterns and geographical vocabulary.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aseline="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u="sng" baseline="0" dirty="0" smtClean="0">
                          <a:latin typeface="Comic Sans MS" panose="030F0702030302020204" pitchFamily="66" charset="0"/>
                        </a:rPr>
                        <a:t>Neil Armstrong and the Moon Landing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Observe or handle evidence to ask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questions and find answers to questions about the past.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Ask questions such as: What was it like for people? What happened? How long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ago?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Use artefacts, pictures, stories, online sources and databases to find out about the past.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Identify some of the different ways the past has been represented.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Describe historical events.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Describe significant people from the past.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Recognise that there are reasons why people in the past acted as they did.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Science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Class discussion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Peer/self assessment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Plickers questionnaire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44903"/>
              </p:ext>
            </p:extLst>
          </p:nvPr>
        </p:nvGraphicFramePr>
        <p:xfrm>
          <a:off x="4635060" y="4144882"/>
          <a:ext cx="4356539" cy="26333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PE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End points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winkl Cursive Looped" panose="02000000000000000000" pitchFamily="2" charset="0"/>
                        </a:rPr>
                        <a:t>Link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winkl Cursive Looped" panose="02000000000000000000" pitchFamily="2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646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Pupils should develop fundamental movement skills, become increasingly competent and confident and access a broad range of opportunities to extend their agility, balance and coordination, individually and with others. They should be able to engage in competitive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(both against self and against others) and co-operative physical activities, in a range of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increasingly challenging situations.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latin typeface="Comic Sans MS" panose="030F0702030302020204" pitchFamily="66" charset="0"/>
                        </a:rPr>
                        <a:t>Gymnastics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Copy and remember actions. Move with some control and awareness 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of space .Link two or more actions to make a sequence.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Hold a position whilst balancing on different points of the body.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•rolling – egg roll, log roll, rock to stand and forward roll• jumping – straight, tuck and star jump •weight on hands – bunny hops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>
                          <a:latin typeface="Comic Sans MS" panose="030F0702030302020204" pitchFamily="66" charset="0"/>
                        </a:rPr>
                        <a:t>Sci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PSHE</a:t>
                      </a:r>
                    </a:p>
                    <a:p>
                      <a:pPr lvl="0"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Self/peer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assessment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Team 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work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BEF8842-3626-4C7D-A692-F4BA5F3858BC}"/>
              </a:ext>
            </a:extLst>
          </p:cNvPr>
          <p:cNvSpPr txBox="1"/>
          <p:nvPr/>
        </p:nvSpPr>
        <p:spPr>
          <a:xfrm>
            <a:off x="-552450" y="5894388"/>
            <a:ext cx="27432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 dirty="0">
              <a:cs typeface="Calibri"/>
            </a:endParaRPr>
          </a:p>
        </p:txBody>
      </p:sp>
      <p:pic>
        <p:nvPicPr>
          <p:cNvPr id="3" name="Picture 2" descr="Grupo Don Bosco, Punta Arenas: &lt;strong&gt;Neil&lt;/strong&gt; &lt;strong&gt;Armstrong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42254"/>
            <a:ext cx="1086857" cy="807379"/>
          </a:xfrm>
          <a:prstGeom prst="rect">
            <a:avLst/>
          </a:prstGeom>
        </p:spPr>
      </p:pic>
      <p:pic>
        <p:nvPicPr>
          <p:cNvPr id="5" name="Picture 4" descr="Basic &lt;strong&gt;3d&lt;/strong&gt; &lt;strong&gt;Shapes&lt;/strong&gt;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06" y="5840076"/>
            <a:ext cx="1643514" cy="938172"/>
          </a:xfrm>
          <a:prstGeom prst="rect">
            <a:avLst/>
          </a:prstGeom>
        </p:spPr>
      </p:pic>
      <p:pic>
        <p:nvPicPr>
          <p:cNvPr id="6" name="Picture 5" descr="GeekSVG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100" y="958014"/>
            <a:ext cx="1048757" cy="4116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15946</TotalTime>
  <Words>1150</Words>
  <Application>Microsoft Office PowerPoint</Application>
  <PresentationFormat>On-screen Show (4:3)</PresentationFormat>
  <Paragraphs>201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Arial,Sans-Serif</vt:lpstr>
      <vt:lpstr>Calibri</vt:lpstr>
      <vt:lpstr>Comic Sans MS</vt:lpstr>
      <vt:lpstr>Twinkl Cursive Looped</vt:lpstr>
      <vt:lpstr>Twinkl Precursive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Maria Cooper</cp:lastModifiedBy>
  <cp:revision>1005</cp:revision>
  <cp:lastPrinted>2018-10-30T13:37:45Z</cp:lastPrinted>
  <dcterms:created xsi:type="dcterms:W3CDTF">2016-08-30T06:34:50Z</dcterms:created>
  <dcterms:modified xsi:type="dcterms:W3CDTF">2023-02-19T13:00:56Z</dcterms:modified>
</cp:coreProperties>
</file>