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2BC2F-5309-124E-ACE5-E43D9F9C74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8A824-46B7-FE4C-9936-FAB6E3AB50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3C874-7C9B-764B-AB4B-E4160F5CF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76AC-7EE5-E24F-BD3F-98B5FBBB0978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DA085-EB87-1942-9AAB-AC2736ECA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0109B-0888-C241-8D7C-23A67192F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EF76-BEF4-9F42-8504-0E75A7C11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315D1-9629-1547-9714-AFAF5000A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D9F0A2-5C9A-BD47-9C22-A8A9130C8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B76D7-D533-F045-A36A-DADD43539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76AC-7EE5-E24F-BD3F-98B5FBBB0978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4506C-4D0C-8D4A-91FD-97196209C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0B856-3717-464A-B569-FDC16441C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EF76-BEF4-9F42-8504-0E75A7C11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93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F61AF1-26E5-7945-8C8A-39E2811C07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C92ADA-4CBA-AE47-89B9-7902714F2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B7CF4-CF4C-9A47-8CD3-32B53BF9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76AC-7EE5-E24F-BD3F-98B5FBBB0978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6AA33-64CA-A249-BD55-9520AB69F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8867D-E1C7-2047-AADE-5B3E58F15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EF76-BEF4-9F42-8504-0E75A7C11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2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EA507-581F-FD4B-82EF-DF5DCCAFA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47FDA-8885-4E47-BEA1-CB0F824C1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197B6-A98D-A040-9D47-96759DD27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76AC-7EE5-E24F-BD3F-98B5FBBB0978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23344-355F-7847-880E-BC3F1683F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F0623-CF56-164E-9D76-D84B6ADAE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EF76-BEF4-9F42-8504-0E75A7C11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90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4F2E0-F1E0-E640-A240-5267D4EB1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3DB653-20D5-2742-862C-10B7D03EF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28F09-F600-B748-9652-8F726B4F4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76AC-7EE5-E24F-BD3F-98B5FBBB0978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2325E-6A0B-7746-AB9F-92DBD4CC0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3C54D-E514-274A-A3CB-F80D975B9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EF76-BEF4-9F42-8504-0E75A7C11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1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10799-61EB-E842-8E4B-CDCD9EAEC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DC071-30E3-3C41-A9F1-3CC31F715E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6239A7-03ED-8C4E-B090-AB42EC4F2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73B5FA-C44D-3F4F-8715-55658E50B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76AC-7EE5-E24F-BD3F-98B5FBBB0978}" type="datetimeFigureOut">
              <a:rPr lang="en-US" smtClean="0"/>
              <a:t>9/14/22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D8B01D-2F4F-FB49-8E07-C508E1CEA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01877-314C-DC41-AD75-552923ED6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EF76-BEF4-9F42-8504-0E75A7C11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7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36EA0-1A2B-F343-ACFF-0A390CF00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78668D-D51A-8E45-BB2B-5B7F97DE8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C8EFD8-B61E-CF47-BE05-1CCFBC3F96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B638F5-FBA0-3D4E-BE34-58E50A4146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370CE6-547F-594E-8FB7-E7A8E23286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C0B73F-8BB3-FE4E-9C78-7ADF2580F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76AC-7EE5-E24F-BD3F-98B5FBBB0978}" type="datetimeFigureOut">
              <a:rPr lang="en-US" smtClean="0"/>
              <a:t>9/14/22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7098CC-5AD3-5143-9E5D-90FA11970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2573A4-0E44-584B-89C5-E491D1767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EF76-BEF4-9F42-8504-0E75A7C11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27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3B300-FBB0-7E4C-966A-F3AA56453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0517C5-3DC5-F64D-82D0-8442F346F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76AC-7EE5-E24F-BD3F-98B5FBBB0978}" type="datetimeFigureOut">
              <a:rPr lang="en-US" smtClean="0"/>
              <a:t>9/14/22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A3AC24-CF42-0748-A963-E664C3F82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8703D6-4158-844F-B972-D1F50121C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EF76-BEF4-9F42-8504-0E75A7C11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72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4A5087-C4CF-F742-BCF4-BBD6EAB91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76AC-7EE5-E24F-BD3F-98B5FBBB0978}" type="datetimeFigureOut">
              <a:rPr lang="en-US" smtClean="0"/>
              <a:t>9/14/22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C62DDD-A014-654C-86EF-CF8C0754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0C222-D666-1849-AA90-1260A1697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EF76-BEF4-9F42-8504-0E75A7C11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39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1C0F5-CED0-FF4C-B6B9-FDEA2D1DB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0EF10-F5FA-894D-A11D-DDC5337F7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0B98E-027A-4C45-97E2-484DFE5F8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DCE6E3-0826-B443-8EB9-126CEF30C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76AC-7EE5-E24F-BD3F-98B5FBBB0978}" type="datetimeFigureOut">
              <a:rPr lang="en-US" smtClean="0"/>
              <a:t>9/14/22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CCD5BE-2A24-AC44-B1C1-EC48E8B1B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AEE0DE-3EC4-4147-9422-EC408DFD7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EF76-BEF4-9F42-8504-0E75A7C11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3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D1B25-270F-C743-9454-7D8AED8EB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92F545-666E-8A46-9482-35C03A4DC1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8FD8AD-EE29-3648-9259-FA9E542BC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082A42-023F-7743-9548-CCC95BEBE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76AC-7EE5-E24F-BD3F-98B5FBBB0978}" type="datetimeFigureOut">
              <a:rPr lang="en-US" smtClean="0"/>
              <a:t>9/14/22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25CA9E-2903-754D-85DD-393654B1C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5C83F9-B30B-5043-887A-A72FE6087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EF76-BEF4-9F42-8504-0E75A7C11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8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0F62AB-7A29-BA41-851F-72AA5BD0C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1301A2-9835-9942-A4E2-98C9426E6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C9C88-3FE7-5242-B60F-0FC4E81485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B76AC-7EE5-E24F-BD3F-98B5FBBB0978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10F26-AFD3-FB46-9CFE-EEA15BD7B3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6D10E-B020-2547-A8CE-46B2878FA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5EF76-BEF4-9F42-8504-0E75A7C11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99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66D4520-783A-4645-9013-31EDEAD79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400758"/>
              </p:ext>
            </p:extLst>
          </p:nvPr>
        </p:nvGraphicFramePr>
        <p:xfrm>
          <a:off x="198650" y="134666"/>
          <a:ext cx="11750335" cy="6540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5143">
                  <a:extLst>
                    <a:ext uri="{9D8B030D-6E8A-4147-A177-3AD203B41FA5}">
                      <a16:colId xmlns:a16="http://schemas.microsoft.com/office/drawing/2014/main" val="1213537315"/>
                    </a:ext>
                  </a:extLst>
                </a:gridCol>
                <a:gridCol w="1772532">
                  <a:extLst>
                    <a:ext uri="{9D8B030D-6E8A-4147-A177-3AD203B41FA5}">
                      <a16:colId xmlns:a16="http://schemas.microsoft.com/office/drawing/2014/main" val="495146872"/>
                    </a:ext>
                  </a:extLst>
                </a:gridCol>
                <a:gridCol w="1772532">
                  <a:extLst>
                    <a:ext uri="{9D8B030D-6E8A-4147-A177-3AD203B41FA5}">
                      <a16:colId xmlns:a16="http://schemas.microsoft.com/office/drawing/2014/main" val="3293409938"/>
                    </a:ext>
                  </a:extLst>
                </a:gridCol>
                <a:gridCol w="1772532">
                  <a:extLst>
                    <a:ext uri="{9D8B030D-6E8A-4147-A177-3AD203B41FA5}">
                      <a16:colId xmlns:a16="http://schemas.microsoft.com/office/drawing/2014/main" val="707695372"/>
                    </a:ext>
                  </a:extLst>
                </a:gridCol>
                <a:gridCol w="1772532">
                  <a:extLst>
                    <a:ext uri="{9D8B030D-6E8A-4147-A177-3AD203B41FA5}">
                      <a16:colId xmlns:a16="http://schemas.microsoft.com/office/drawing/2014/main" val="1076291683"/>
                    </a:ext>
                  </a:extLst>
                </a:gridCol>
                <a:gridCol w="1772532">
                  <a:extLst>
                    <a:ext uri="{9D8B030D-6E8A-4147-A177-3AD203B41FA5}">
                      <a16:colId xmlns:a16="http://schemas.microsoft.com/office/drawing/2014/main" val="2364636674"/>
                    </a:ext>
                  </a:extLst>
                </a:gridCol>
                <a:gridCol w="1772532">
                  <a:extLst>
                    <a:ext uri="{9D8B030D-6E8A-4147-A177-3AD203B41FA5}">
                      <a16:colId xmlns:a16="http://schemas.microsoft.com/office/drawing/2014/main" val="2180953111"/>
                    </a:ext>
                  </a:extLst>
                </a:gridCol>
              </a:tblGrid>
              <a:tr h="195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Twinkl" pitchFamily="2" charset="77"/>
                        </a:rPr>
                        <a:t>Year 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Twinkl" pitchFamily="2" charset="77"/>
                        </a:rPr>
                        <a:t>Text Map</a:t>
                      </a:r>
                      <a:endParaRPr lang="en-GB" sz="1400" dirty="0">
                        <a:effectLst/>
                        <a:latin typeface="Twinkl" pitchFamily="2" charset="77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Twinkl" pitchFamily="2" charset="77"/>
                        </a:rPr>
                        <a:t>Term 1</a:t>
                      </a:r>
                      <a:endParaRPr lang="en-GB" sz="14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Twinkl" pitchFamily="2" charset="77"/>
                        </a:rPr>
                        <a:t>Term 2</a:t>
                      </a:r>
                      <a:endParaRPr lang="en-GB" sz="14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Twinkl" pitchFamily="2" charset="77"/>
                        </a:rPr>
                        <a:t>Term 3</a:t>
                      </a:r>
                      <a:endParaRPr lang="en-GB" sz="14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Twinkl" pitchFamily="2" charset="77"/>
                        </a:rPr>
                        <a:t>Term 4</a:t>
                      </a:r>
                      <a:endParaRPr lang="en-GB" sz="14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Twinkl" pitchFamily="2" charset="77"/>
                        </a:rPr>
                        <a:t>Term 5</a:t>
                      </a:r>
                      <a:endParaRPr lang="en-GB" sz="14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Twinkl" pitchFamily="2" charset="77"/>
                        </a:rPr>
                        <a:t>Term 6</a:t>
                      </a:r>
                      <a:endParaRPr lang="en-GB" sz="14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extLst>
                  <a:ext uri="{0D108BD9-81ED-4DB2-BD59-A6C34878D82A}">
                    <a16:rowId xmlns:a16="http://schemas.microsoft.com/office/drawing/2014/main" val="1568031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Topic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Battle of Hastings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Animals </a:t>
                      </a:r>
                      <a:r>
                        <a:rPr lang="en-GB" sz="1000" dirty="0" err="1">
                          <a:effectLst/>
                          <a:latin typeface="Twinkl" pitchFamily="2" charset="77"/>
                        </a:rPr>
                        <a:t>inc</a:t>
                      </a: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 Humans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(Maps)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Animals </a:t>
                      </a:r>
                      <a:r>
                        <a:rPr lang="en-GB" sz="1000" dirty="0" err="1">
                          <a:effectLst/>
                          <a:latin typeface="Twinkl" pitchFamily="2" charset="77"/>
                        </a:rPr>
                        <a:t>inc</a:t>
                      </a: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 Humans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The great fire London-plague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Materials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Ocean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Materials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WW1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Plants and Habitats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Continents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Plants and Habitats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Flowers/Sculpture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extLst>
                  <a:ext uri="{0D108BD9-81ED-4DB2-BD59-A6C34878D82A}">
                    <a16:rowId xmlns:a16="http://schemas.microsoft.com/office/drawing/2014/main" val="35102635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Teaching Texts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The Norman conquest I was there in 1066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Ladybird history-The battle of Hastings</a:t>
                      </a: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Treasure Island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The bakers boy and the great fire of London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Commotion in the ocean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Someone swallowed Stanley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Somebody crunched Colin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The story of WW1</a:t>
                      </a: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The peace Lily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The Secret Garden 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extLst>
                  <a:ext uri="{0D108BD9-81ED-4DB2-BD59-A6C34878D82A}">
                    <a16:rowId xmlns:a16="http://schemas.microsoft.com/office/drawing/2014/main" val="1904889205"/>
                  </a:ext>
                </a:extLst>
              </a:tr>
              <a:tr h="3360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Guided Reading Texts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 Monster Phonics 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Monster Phonics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Monster Phonics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Monster Phonics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Monster Phonics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Monster Phonics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extLst>
                  <a:ext uri="{0D108BD9-81ED-4DB2-BD59-A6C34878D82A}">
                    <a16:rowId xmlns:a16="http://schemas.microsoft.com/office/drawing/2014/main" val="2218049074"/>
                  </a:ext>
                </a:extLst>
              </a:tr>
              <a:tr h="343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Story Time Texts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Worst witch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 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Amazing islands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The wild robot 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A day in the life…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Varjak paw-S F said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Arthur and the golden rope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extLst>
                  <a:ext uri="{0D108BD9-81ED-4DB2-BD59-A6C34878D82A}">
                    <a16:rowId xmlns:a16="http://schemas.microsoft.com/office/drawing/2014/main" val="3711592522"/>
                  </a:ext>
                </a:extLst>
              </a:tr>
              <a:tr h="20252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In the Book Corner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Twinkl" pitchFamily="2" charset="77"/>
                        </a:rPr>
                        <a:t>Peter Pan, The Journey, Children’s Bible, Can I build another me, </a:t>
                      </a:r>
                      <a:r>
                        <a:rPr lang="en-GB" sz="800" dirty="0" err="1">
                          <a:effectLst/>
                          <a:latin typeface="Twinkl" pitchFamily="2" charset="77"/>
                        </a:rPr>
                        <a:t>Funnybones</a:t>
                      </a:r>
                      <a:r>
                        <a:rPr lang="en-GB" sz="800" dirty="0">
                          <a:effectLst/>
                          <a:latin typeface="Twinkl" pitchFamily="2" charset="77"/>
                        </a:rPr>
                        <a:t>, Titch, Argh-There’s a skeleton inside me, The growing Story, One and only you, Astro cat’s human body odyssey, The battle of Hastings, I was there in 1066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Twinkl" pitchFamily="2" charset="77"/>
                        </a:rPr>
                        <a:t> </a:t>
                      </a:r>
                      <a:endParaRPr lang="en-GB" sz="8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British Museum: A History of the World: 25 Cities (Non-Fiction)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All countries, capitals, flags of the world (Non-Fiction)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000" dirty="0">
                        <a:effectLst/>
                        <a:latin typeface="Twinkl" pitchFamily="2" charset="77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Junior Atlas (Non-Fiction)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Living Planet (Non-Fiction)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Unbelievable Pictures and Facts about Northern Lights (Non-Fiction)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The Owl Who Was Afraid of  the Dark (Fiction)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Meerkat Mail (Fiction)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800" dirty="0">
                          <a:effectLst/>
                          <a:latin typeface="Twinkl" pitchFamily="2" charset="77"/>
                        </a:rPr>
                        <a:t>The National Archives: The Buildings That Made London (Non-Fiction) </a:t>
                      </a:r>
                      <a:endParaRPr lang="en-GB" sz="1000" dirty="0">
                        <a:effectLst/>
                        <a:latin typeface="Twinkl" pitchFamily="2" charset="77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dirty="0">
                          <a:effectLst/>
                          <a:latin typeface="Twinkl" pitchFamily="2" charset="77"/>
                        </a:rPr>
                        <a:t>Our Queen Elizabeth: Her Extraordinary Life from the Crown to the Corgis (Non-Fiction)</a:t>
                      </a:r>
                      <a:endParaRPr lang="en-GB" sz="1000" dirty="0">
                        <a:effectLst/>
                        <a:latin typeface="Twinkl" pitchFamily="2" charset="77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000" dirty="0">
                          <a:effectLst/>
                          <a:latin typeface="Twinkl" pitchFamily="2" charset="77"/>
                        </a:rPr>
                        <a:t>Coming to England: An Inspiring True Story Celebrating the Windrush Generation (Fiction)</a:t>
                      </a:r>
                      <a:endParaRPr lang="en-GB" sz="1000" b="1" dirty="0">
                        <a:effectLst/>
                        <a:latin typeface="Twinkl" pitchFamily="2" charset="77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 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extLst>
                  <a:ext uri="{0D108BD9-81ED-4DB2-BD59-A6C34878D82A}">
                    <a16:rowId xmlns:a16="http://schemas.microsoft.com/office/drawing/2014/main" val="3248412963"/>
                  </a:ext>
                </a:extLst>
              </a:tr>
              <a:tr h="362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Writing Genre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Persuasive Leaflet (Report)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Opening and Endings (Story Writing)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Dialogue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recount 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Settings (Story including palace)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Instructions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Characters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Debates, discussion and trial 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>
                          <a:effectLst/>
                          <a:latin typeface="Twinkl" pitchFamily="2" charset="77"/>
                        </a:rPr>
                        <a:t>Suspense and information</a:t>
                      </a:r>
                      <a:endParaRPr lang="en-GB" sz="100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Description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winkl" pitchFamily="2" charset="77"/>
                        </a:rPr>
                        <a:t>Explanations </a:t>
                      </a:r>
                      <a:endParaRPr lang="en-GB" sz="1000" dirty="0">
                        <a:effectLst/>
                        <a:latin typeface="Twinkl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298" marR="20298" marT="15975" marB="15975"/>
                </a:tc>
                <a:extLst>
                  <a:ext uri="{0D108BD9-81ED-4DB2-BD59-A6C34878D82A}">
                    <a16:rowId xmlns:a16="http://schemas.microsoft.com/office/drawing/2014/main" val="3678883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2261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351</Words>
  <Application>Microsoft Macintosh PowerPoint</Application>
  <PresentationFormat>Widescreen</PresentationFormat>
  <Paragraphs>94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mcmullon</dc:creator>
  <cp:lastModifiedBy>steve mcmullon</cp:lastModifiedBy>
  <cp:revision>1</cp:revision>
  <dcterms:created xsi:type="dcterms:W3CDTF">2022-09-14T08:45:03Z</dcterms:created>
  <dcterms:modified xsi:type="dcterms:W3CDTF">2022-09-14T08:51:27Z</dcterms:modified>
</cp:coreProperties>
</file>