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p:restoredTop sz="96197"/>
  </p:normalViewPr>
  <p:slideViewPr>
    <p:cSldViewPr snapToGrid="0" snapToObjects="1">
      <p:cViewPr varScale="1">
        <p:scale>
          <a:sx n="128" d="100"/>
          <a:sy n="128" d="100"/>
        </p:scale>
        <p:origin x="3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8DC4-760B-3D4C-A99D-1890725837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FB18B1E-6E87-C345-98C0-4D54C44E371A}"/>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0EE6AD-A5CB-984B-A4F9-1F94D3315535}"/>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5" name="Footer Placeholder 4">
            <a:extLst>
              <a:ext uri="{FF2B5EF4-FFF2-40B4-BE49-F238E27FC236}">
                <a16:creationId xmlns:a16="http://schemas.microsoft.com/office/drawing/2014/main" id="{3B452B5B-BC80-6540-B829-F1882C77D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97850-6168-A341-8D4A-AE2A738BEEFE}"/>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58327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64F6-1CCD-0642-94B6-B9990FAF5E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ADD0A8-3E32-644C-8E91-9D17E7EB36D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5099B5-83D7-A74C-ABAF-DA8A6B0F0E32}"/>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5" name="Footer Placeholder 4">
            <a:extLst>
              <a:ext uri="{FF2B5EF4-FFF2-40B4-BE49-F238E27FC236}">
                <a16:creationId xmlns:a16="http://schemas.microsoft.com/office/drawing/2014/main" id="{4F536789-1DBC-2047-8B81-0C28C4136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AFC23-F9C4-A749-81CC-5E1DA9CCA068}"/>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88428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629C5-B9DA-7D43-B39C-57F44D94722B}"/>
              </a:ext>
            </a:extLst>
          </p:cNvPr>
          <p:cNvSpPr>
            <a:spLocks noGrp="1"/>
          </p:cNvSpPr>
          <p:nvPr>
            <p:ph type="title" orient="vert"/>
          </p:nvPr>
        </p:nvSpPr>
        <p:spPr>
          <a:xfrm>
            <a:off x="8724899"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2270AB-480D-9D4B-AD1F-8434F2C614DC}"/>
              </a:ext>
            </a:extLst>
          </p:cNvPr>
          <p:cNvSpPr>
            <a:spLocks noGrp="1"/>
          </p:cNvSpPr>
          <p:nvPr>
            <p:ph type="body" orient="vert" idx="1"/>
          </p:nvPr>
        </p:nvSpPr>
        <p:spPr>
          <a:xfrm>
            <a:off x="838199"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2B3521-0E5C-654E-9134-223240407BCC}"/>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5" name="Footer Placeholder 4">
            <a:extLst>
              <a:ext uri="{FF2B5EF4-FFF2-40B4-BE49-F238E27FC236}">
                <a16:creationId xmlns:a16="http://schemas.microsoft.com/office/drawing/2014/main" id="{176FD811-06D5-FD45-B8A4-F9FD89F05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70929-53CB-2643-B115-CFAB6240F232}"/>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158805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C5E4-D3FF-7D4F-B8F0-1ABA23C3A0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73DF6B-5BE5-9E4F-9B1B-64BFA1054A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A2A5D0-0FA9-7D4D-BEB5-D33ADF7D25D9}"/>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5" name="Footer Placeholder 4">
            <a:extLst>
              <a:ext uri="{FF2B5EF4-FFF2-40B4-BE49-F238E27FC236}">
                <a16:creationId xmlns:a16="http://schemas.microsoft.com/office/drawing/2014/main" id="{075B6504-55F1-6945-BC27-BEA8BA1E0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8BF1-8212-EF4D-8AE2-803FE44B5ED1}"/>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191584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1B4F-0B21-6346-B9F3-C5A693971FE9}"/>
              </a:ext>
            </a:extLst>
          </p:cNvPr>
          <p:cNvSpPr>
            <a:spLocks noGrp="1"/>
          </p:cNvSpPr>
          <p:nvPr>
            <p:ph type="title"/>
          </p:nvPr>
        </p:nvSpPr>
        <p:spPr>
          <a:xfrm>
            <a:off x="831852"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56EDD8A-26AE-5C4E-A762-B345538B9006}"/>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83D824D-028F-7E4F-837B-757ABECB7790}"/>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5" name="Footer Placeholder 4">
            <a:extLst>
              <a:ext uri="{FF2B5EF4-FFF2-40B4-BE49-F238E27FC236}">
                <a16:creationId xmlns:a16="http://schemas.microsoft.com/office/drawing/2014/main" id="{868ABB6C-6B24-7342-92A8-1A899F36A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932E4-F439-E14C-9535-E8D23913A474}"/>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294059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722F-C9B3-054C-8610-AF50B0FAA7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470A9F-B6F3-224B-83D5-87E964B71101}"/>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1F0AEF-1F05-F74C-BE50-18614083AE05}"/>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E1947BE-A172-584E-92B8-41CD9CFD016B}"/>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6" name="Footer Placeholder 5">
            <a:extLst>
              <a:ext uri="{FF2B5EF4-FFF2-40B4-BE49-F238E27FC236}">
                <a16:creationId xmlns:a16="http://schemas.microsoft.com/office/drawing/2014/main" id="{6063F1C1-B209-734D-8E45-39FDE2418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5D224-382D-4349-830E-FAD7EC81A318}"/>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333203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AEEB-81AF-0F4B-AA01-019C56052472}"/>
              </a:ext>
            </a:extLst>
          </p:cNvPr>
          <p:cNvSpPr>
            <a:spLocks noGrp="1"/>
          </p:cNvSpPr>
          <p:nvPr>
            <p:ph type="title"/>
          </p:nvPr>
        </p:nvSpPr>
        <p:spPr>
          <a:xfrm>
            <a:off x="839789"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55997C-F9CD-A14D-B186-98C971CF4706}"/>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9E1450-8F60-F643-93E2-7CCC7AE2E954}"/>
              </a:ext>
            </a:extLst>
          </p:cNvPr>
          <p:cNvSpPr>
            <a:spLocks noGrp="1"/>
          </p:cNvSpPr>
          <p:nvPr>
            <p:ph sz="half" idx="2"/>
          </p:nvPr>
        </p:nvSpPr>
        <p:spPr>
          <a:xfrm>
            <a:off x="839789"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AD2B6E5-B2AA-9541-A8E6-368EDE971292}"/>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31DA32-BE22-7A46-9173-0800EBFBD731}"/>
              </a:ext>
            </a:extLst>
          </p:cNvPr>
          <p:cNvSpPr>
            <a:spLocks noGrp="1"/>
          </p:cNvSpPr>
          <p:nvPr>
            <p:ph sz="quarter" idx="4"/>
          </p:nvPr>
        </p:nvSpPr>
        <p:spPr>
          <a:xfrm>
            <a:off x="6172202"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C4EC03-2D9B-A14B-8981-A32CBD14F066}"/>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8" name="Footer Placeholder 7">
            <a:extLst>
              <a:ext uri="{FF2B5EF4-FFF2-40B4-BE49-F238E27FC236}">
                <a16:creationId xmlns:a16="http://schemas.microsoft.com/office/drawing/2014/main" id="{D6B9F15A-6028-7349-80EC-4B1788D2AF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A62D55-F984-6146-B08F-0C8A06D3A320}"/>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218306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8ED6-1D68-C143-9C4C-8E186B7534E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127B51F-CCB0-634F-9954-223A0B45C3E7}"/>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4" name="Footer Placeholder 3">
            <a:extLst>
              <a:ext uri="{FF2B5EF4-FFF2-40B4-BE49-F238E27FC236}">
                <a16:creationId xmlns:a16="http://schemas.microsoft.com/office/drawing/2014/main" id="{A3210C6D-2135-AA48-ACC2-83385DF1A3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3A5FD-515C-C642-AB38-95637A86CF4F}"/>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125534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75BDBE-8634-1B41-8C17-F894FFFDEEDC}"/>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3" name="Footer Placeholder 2">
            <a:extLst>
              <a:ext uri="{FF2B5EF4-FFF2-40B4-BE49-F238E27FC236}">
                <a16:creationId xmlns:a16="http://schemas.microsoft.com/office/drawing/2014/main" id="{854F5F58-2FB3-F846-8B51-6A2EB45107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EBCEC-734F-8443-9D2E-6ADDCBC4258A}"/>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339961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9605-3330-4E4F-AF69-BBE35BD3C78B}"/>
              </a:ext>
            </a:extLst>
          </p:cNvPr>
          <p:cNvSpPr>
            <a:spLocks noGrp="1"/>
          </p:cNvSpPr>
          <p:nvPr>
            <p:ph type="title"/>
          </p:nvPr>
        </p:nvSpPr>
        <p:spPr>
          <a:xfrm>
            <a:off x="839790" y="457200"/>
            <a:ext cx="3932236"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7B42BF8-0127-484B-ADB9-61296D2CE374}"/>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AA411EF-EA2C-934E-963A-FCAF8E507A2B}"/>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C8EB6A-6EFD-3C44-AB23-5A772D907F08}"/>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6" name="Footer Placeholder 5">
            <a:extLst>
              <a:ext uri="{FF2B5EF4-FFF2-40B4-BE49-F238E27FC236}">
                <a16:creationId xmlns:a16="http://schemas.microsoft.com/office/drawing/2014/main" id="{152390C1-A7ED-DE4B-820E-9953256F4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D2F74-FE44-A84E-A544-386E13D51400}"/>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267839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6F02-B200-0747-95B0-2CF95ED5AD95}"/>
              </a:ext>
            </a:extLst>
          </p:cNvPr>
          <p:cNvSpPr>
            <a:spLocks noGrp="1"/>
          </p:cNvSpPr>
          <p:nvPr>
            <p:ph type="title"/>
          </p:nvPr>
        </p:nvSpPr>
        <p:spPr>
          <a:xfrm>
            <a:off x="839790" y="457200"/>
            <a:ext cx="3932236"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289C75F-6F5C-FF4E-A9B1-289BC443914E}"/>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987EB135-D601-374D-9505-21A7C537FB0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3220CA-400E-0E44-94F3-9E3F35D583AD}"/>
              </a:ext>
            </a:extLst>
          </p:cNvPr>
          <p:cNvSpPr>
            <a:spLocks noGrp="1"/>
          </p:cNvSpPr>
          <p:nvPr>
            <p:ph type="dt" sz="half" idx="10"/>
          </p:nvPr>
        </p:nvSpPr>
        <p:spPr/>
        <p:txBody>
          <a:bodyPr/>
          <a:lstStyle/>
          <a:p>
            <a:fld id="{02085D9B-6F57-9140-924F-369095124A3C}" type="datetimeFigureOut">
              <a:rPr lang="en-US" smtClean="0"/>
              <a:t>11/3/21</a:t>
            </a:fld>
            <a:endParaRPr lang="en-US"/>
          </a:p>
        </p:txBody>
      </p:sp>
      <p:sp>
        <p:nvSpPr>
          <p:cNvPr id="6" name="Footer Placeholder 5">
            <a:extLst>
              <a:ext uri="{FF2B5EF4-FFF2-40B4-BE49-F238E27FC236}">
                <a16:creationId xmlns:a16="http://schemas.microsoft.com/office/drawing/2014/main" id="{1657CC89-A170-2C44-845C-E9EDA7F21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475B4-FD44-6C44-AAEC-20FE95B3D7F0}"/>
              </a:ext>
            </a:extLst>
          </p:cNvPr>
          <p:cNvSpPr>
            <a:spLocks noGrp="1"/>
          </p:cNvSpPr>
          <p:nvPr>
            <p:ph type="sldNum" sz="quarter" idx="12"/>
          </p:nvPr>
        </p:nvSpPr>
        <p:spPr/>
        <p:txBody>
          <a:bodyPr/>
          <a:lstStyle/>
          <a:p>
            <a:fld id="{9A790F9D-2F78-4945-A061-C41688FE04BC}" type="slidenum">
              <a:rPr lang="en-US" smtClean="0"/>
              <a:t>‹#›</a:t>
            </a:fld>
            <a:endParaRPr lang="en-US"/>
          </a:p>
        </p:txBody>
      </p:sp>
    </p:spTree>
    <p:extLst>
      <p:ext uri="{BB962C8B-B14F-4D97-AF65-F5344CB8AC3E}">
        <p14:creationId xmlns:p14="http://schemas.microsoft.com/office/powerpoint/2010/main" val="78182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981D0-D38A-A842-A08F-080F7C641E60}"/>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DEF193-5796-5648-B9FD-5CC8E07CC882}"/>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7F2382-47C6-3944-9DF3-003B234729C2}"/>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85D9B-6F57-9140-924F-369095124A3C}" type="datetimeFigureOut">
              <a:rPr lang="en-US" smtClean="0"/>
              <a:t>11/3/21</a:t>
            </a:fld>
            <a:endParaRPr lang="en-US"/>
          </a:p>
        </p:txBody>
      </p:sp>
      <p:sp>
        <p:nvSpPr>
          <p:cNvPr id="5" name="Footer Placeholder 4">
            <a:extLst>
              <a:ext uri="{FF2B5EF4-FFF2-40B4-BE49-F238E27FC236}">
                <a16:creationId xmlns:a16="http://schemas.microsoft.com/office/drawing/2014/main" id="{D90C0EA8-4961-124C-9A63-047458F3692D}"/>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861662-60BA-BA4E-A68A-FE0E10ADA16E}"/>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90F9D-2F78-4945-A061-C41688FE04BC}" type="slidenum">
              <a:rPr lang="en-US" smtClean="0"/>
              <a:t>‹#›</a:t>
            </a:fld>
            <a:endParaRPr lang="en-US"/>
          </a:p>
        </p:txBody>
      </p:sp>
    </p:spTree>
    <p:extLst>
      <p:ext uri="{BB962C8B-B14F-4D97-AF65-F5344CB8AC3E}">
        <p14:creationId xmlns:p14="http://schemas.microsoft.com/office/powerpoint/2010/main" val="324256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722304/Using_External_Visitors_to_Support_Online_Safety__July_2018.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ECD6E8-229F-4F40-8916-DF75108F9013}"/>
              </a:ext>
            </a:extLst>
          </p:cNvPr>
          <p:cNvSpPr txBox="1"/>
          <p:nvPr/>
        </p:nvSpPr>
        <p:spPr>
          <a:xfrm>
            <a:off x="182880" y="195072"/>
            <a:ext cx="5913120" cy="6510528"/>
          </a:xfrm>
          <a:prstGeom prst="rect">
            <a:avLst/>
          </a:prstGeom>
          <a:noFill/>
          <a:ln>
            <a:solidFill>
              <a:srgbClr val="00206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11763544-E9B2-A844-8279-287BB020514A}"/>
              </a:ext>
            </a:extLst>
          </p:cNvPr>
          <p:cNvSpPr txBox="1"/>
          <p:nvPr/>
        </p:nvSpPr>
        <p:spPr>
          <a:xfrm>
            <a:off x="6096000" y="195072"/>
            <a:ext cx="5913120" cy="6524863"/>
          </a:xfrm>
          <a:prstGeom prst="rect">
            <a:avLst/>
          </a:prstGeom>
          <a:noFill/>
          <a:ln>
            <a:solidFill>
              <a:srgbClr val="002060"/>
            </a:solidFill>
          </a:ln>
        </p:spPr>
        <p:txBody>
          <a:bodyPr wrap="square" rtlCol="0">
            <a:spAutoFit/>
          </a:bodyPr>
          <a:lstStyle/>
          <a:p>
            <a:br>
              <a:rPr lang="en-GB" dirty="0"/>
            </a:br>
            <a:r>
              <a:rPr lang="en-GB" b="1" dirty="0">
                <a:solidFill>
                  <a:srgbClr val="002060"/>
                </a:solidFill>
                <a:latin typeface="Twinkl" pitchFamily="2" charset="77"/>
                <a:ea typeface="LAURENAWRECKSUS" panose="02000603000000000000" pitchFamily="2" charset="0"/>
              </a:rPr>
              <a:t>Welcome to Rodmersham School</a:t>
            </a:r>
          </a:p>
          <a:p>
            <a:endParaRPr lang="en-GB" sz="1600" dirty="0">
              <a:latin typeface="Twinkl" pitchFamily="2" charset="77"/>
              <a:ea typeface="LAURENAWRECKSUS" panose="02000603000000000000" pitchFamily="2" charset="0"/>
            </a:endParaRPr>
          </a:p>
          <a:p>
            <a:r>
              <a:rPr lang="en-GB" sz="1600" dirty="0">
                <a:latin typeface="Twinkl" pitchFamily="2" charset="77"/>
                <a:ea typeface="LAURENAWRECKSUS" panose="02000603000000000000" pitchFamily="2" charset="0"/>
              </a:rPr>
              <a:t>This leaflet has been given to you to make sure you understand what is expected of you while visiting our school. </a:t>
            </a:r>
          </a:p>
          <a:p>
            <a:endParaRPr lang="en-GB" sz="1600" dirty="0">
              <a:latin typeface="Twinkl" pitchFamily="2" charset="77"/>
              <a:ea typeface="LAURENAWRECKSUS" panose="02000603000000000000" pitchFamily="2" charset="0"/>
            </a:endParaRPr>
          </a:p>
          <a:p>
            <a:pPr algn="ctr"/>
            <a:r>
              <a:rPr lang="en-GB" sz="1600" b="1" dirty="0">
                <a:latin typeface="Twinkl" pitchFamily="2" charset="77"/>
                <a:ea typeface="LAURENAWRECKSUS" panose="02000603000000000000" pitchFamily="2" charset="0"/>
              </a:rPr>
              <a:t>It is the responsibility of everyone (including visitors) to keep children safe. </a:t>
            </a:r>
          </a:p>
          <a:p>
            <a:pPr algn="ctr"/>
            <a:endParaRPr lang="en-GB" sz="1600" dirty="0">
              <a:latin typeface="Twinkl" pitchFamily="2" charset="77"/>
              <a:ea typeface="LAURENAWRECKSUS" panose="02000603000000000000" pitchFamily="2" charset="0"/>
            </a:endParaRPr>
          </a:p>
          <a:p>
            <a:r>
              <a:rPr lang="en-GB" sz="1600" dirty="0">
                <a:latin typeface="Twinkl" pitchFamily="2" charset="77"/>
                <a:ea typeface="LAURENAWRECKSUS" panose="02000603000000000000" pitchFamily="2" charset="0"/>
              </a:rPr>
              <a:t>If you are worried about the safety of any young person in our school, you </a:t>
            </a:r>
            <a:r>
              <a:rPr lang="en-GB" sz="1600" b="1" dirty="0">
                <a:latin typeface="Twinkl" pitchFamily="2" charset="77"/>
                <a:ea typeface="LAURENAWRECKSUS" panose="02000603000000000000" pitchFamily="2" charset="0"/>
              </a:rPr>
              <a:t>must </a:t>
            </a:r>
            <a:r>
              <a:rPr lang="en-GB" sz="1600" dirty="0">
                <a:latin typeface="Twinkl" pitchFamily="2" charset="77"/>
                <a:ea typeface="LAURENAWRECKSUS" panose="02000603000000000000" pitchFamily="2" charset="0"/>
              </a:rPr>
              <a:t>report this to one of the contacts on the back of this leaflet. </a:t>
            </a:r>
          </a:p>
          <a:p>
            <a:endParaRPr lang="en-GB" sz="1600" dirty="0">
              <a:latin typeface="Twinkl" pitchFamily="2" charset="77"/>
              <a:ea typeface="LAURENAWRECKSUS" panose="02000603000000000000" pitchFamily="2" charset="0"/>
            </a:endParaRPr>
          </a:p>
          <a:p>
            <a:pPr algn="ctr"/>
            <a:r>
              <a:rPr lang="en-GB" sz="1600" b="1" i="1" dirty="0">
                <a:latin typeface="Twinkl" pitchFamily="2" charset="77"/>
                <a:ea typeface="LAURENAWRECKSUS" panose="02000603000000000000" pitchFamily="2" charset="0"/>
              </a:rPr>
              <a:t>We hope you enjoy your visit and we thank you for your cooperation. </a:t>
            </a:r>
            <a:endParaRPr lang="en-GB" sz="1600" dirty="0">
              <a:latin typeface="Twinkl" pitchFamily="2" charset="77"/>
              <a:ea typeface="LAURENAWRECKSUS" panose="02000603000000000000" pitchFamily="2" charset="0"/>
            </a:endParaRPr>
          </a:p>
          <a:p>
            <a:r>
              <a:rPr lang="en-GB" sz="1600" b="1" dirty="0">
                <a:solidFill>
                  <a:srgbClr val="002060"/>
                </a:solidFill>
                <a:latin typeface="Twinkl" pitchFamily="2" charset="77"/>
                <a:ea typeface="LAURENAWRECKSUS" panose="02000603000000000000" pitchFamily="2" charset="0"/>
              </a:rPr>
              <a:t>Security </a:t>
            </a:r>
            <a:endParaRPr lang="en-GB" sz="1600" dirty="0">
              <a:solidFill>
                <a:srgbClr val="002060"/>
              </a:solidFill>
              <a:latin typeface="Twinkl" pitchFamily="2" charset="77"/>
              <a:ea typeface="LAURENAWRECKSUS" panose="02000603000000000000" pitchFamily="2" charset="0"/>
            </a:endParaRPr>
          </a:p>
          <a:p>
            <a:r>
              <a:rPr lang="en-GB" sz="1600" dirty="0">
                <a:latin typeface="Twinkl" pitchFamily="2" charset="77"/>
                <a:ea typeface="LAURENAWRECKSUS" panose="02000603000000000000" pitchFamily="2" charset="0"/>
              </a:rPr>
              <a:t>All visitors must report to the school reception office where they must sign in on the visitor management system. All visitors must wear their visitor badge at all times. </a:t>
            </a:r>
          </a:p>
          <a:p>
            <a:r>
              <a:rPr lang="en-GB" sz="1600" b="1" dirty="0">
                <a:solidFill>
                  <a:srgbClr val="002060"/>
                </a:solidFill>
                <a:latin typeface="Twinkl" pitchFamily="2" charset="77"/>
                <a:ea typeface="LAURENAWRECKSUS" panose="02000603000000000000" pitchFamily="2" charset="0"/>
              </a:rPr>
              <a:t>First Aid </a:t>
            </a:r>
            <a:endParaRPr lang="en-GB" sz="1600" dirty="0">
              <a:solidFill>
                <a:srgbClr val="002060"/>
              </a:solidFill>
              <a:latin typeface="Twinkl" pitchFamily="2" charset="77"/>
              <a:ea typeface="LAURENAWRECKSUS" panose="02000603000000000000" pitchFamily="2" charset="0"/>
            </a:endParaRPr>
          </a:p>
          <a:p>
            <a:r>
              <a:rPr lang="en-GB" sz="1600" dirty="0">
                <a:latin typeface="Twinkl" pitchFamily="2" charset="77"/>
                <a:ea typeface="LAURENAWRECKSUS" panose="02000603000000000000" pitchFamily="2" charset="0"/>
              </a:rPr>
              <a:t>If you require first aid or you feel unwell then please contact the school office who will fetch one of our registered first aiders to assist you. </a:t>
            </a:r>
          </a:p>
          <a:p>
            <a:r>
              <a:rPr lang="en-GB" sz="1600" b="1" dirty="0">
                <a:solidFill>
                  <a:srgbClr val="002060"/>
                </a:solidFill>
                <a:latin typeface="Twinkl" pitchFamily="2" charset="77"/>
                <a:ea typeface="LAURENAWRECKSUS" panose="02000603000000000000" pitchFamily="2" charset="0"/>
              </a:rPr>
              <a:t>Accidents </a:t>
            </a:r>
            <a:endParaRPr lang="en-GB" sz="1600" dirty="0">
              <a:solidFill>
                <a:srgbClr val="002060"/>
              </a:solidFill>
              <a:latin typeface="Twinkl" pitchFamily="2" charset="77"/>
              <a:ea typeface="LAURENAWRECKSUS" panose="02000603000000000000" pitchFamily="2" charset="0"/>
            </a:endParaRPr>
          </a:p>
          <a:p>
            <a:r>
              <a:rPr lang="en-GB" sz="1600" dirty="0">
                <a:latin typeface="Twinkl" pitchFamily="2" charset="77"/>
                <a:ea typeface="LAURENAWRECKSUS" panose="02000603000000000000" pitchFamily="2" charset="0"/>
              </a:rPr>
              <a:t>Any illness, injury or accident must be reported to the school office. </a:t>
            </a:r>
          </a:p>
        </p:txBody>
      </p:sp>
      <p:pic>
        <p:nvPicPr>
          <p:cNvPr id="8" name="Picture 7" descr="Logo, icon&#10;&#10;Description automatically generated">
            <a:extLst>
              <a:ext uri="{FF2B5EF4-FFF2-40B4-BE49-F238E27FC236}">
                <a16:creationId xmlns:a16="http://schemas.microsoft.com/office/drawing/2014/main" id="{524DAD00-5882-064C-B2E0-61EA49C65A89}"/>
              </a:ext>
            </a:extLst>
          </p:cNvPr>
          <p:cNvPicPr>
            <a:picLocks noChangeAspect="1"/>
          </p:cNvPicPr>
          <p:nvPr/>
        </p:nvPicPr>
        <p:blipFill>
          <a:blip r:embed="rId2"/>
          <a:stretch>
            <a:fillRect/>
          </a:stretch>
        </p:blipFill>
        <p:spPr>
          <a:xfrm>
            <a:off x="10775305" y="304800"/>
            <a:ext cx="1050935" cy="612131"/>
          </a:xfrm>
          <a:prstGeom prst="rect">
            <a:avLst/>
          </a:prstGeom>
        </p:spPr>
      </p:pic>
      <p:pic>
        <p:nvPicPr>
          <p:cNvPr id="10" name="Picture 9">
            <a:extLst>
              <a:ext uri="{FF2B5EF4-FFF2-40B4-BE49-F238E27FC236}">
                <a16:creationId xmlns:a16="http://schemas.microsoft.com/office/drawing/2014/main" id="{138367F8-E704-DF4E-B09F-493838D39CB9}"/>
              </a:ext>
            </a:extLst>
          </p:cNvPr>
          <p:cNvPicPr>
            <a:picLocks noChangeAspect="1"/>
          </p:cNvPicPr>
          <p:nvPr/>
        </p:nvPicPr>
        <p:blipFill>
          <a:blip r:embed="rId3"/>
          <a:stretch>
            <a:fillRect/>
          </a:stretch>
        </p:blipFill>
        <p:spPr>
          <a:xfrm>
            <a:off x="576591" y="304800"/>
            <a:ext cx="1458248" cy="2023872"/>
          </a:xfrm>
          <a:prstGeom prst="rect">
            <a:avLst/>
          </a:prstGeom>
        </p:spPr>
      </p:pic>
      <p:pic>
        <p:nvPicPr>
          <p:cNvPr id="12" name="Picture 11" descr="A drawing of a child&#10;&#10;Description automatically generated with medium confidence">
            <a:extLst>
              <a:ext uri="{FF2B5EF4-FFF2-40B4-BE49-F238E27FC236}">
                <a16:creationId xmlns:a16="http://schemas.microsoft.com/office/drawing/2014/main" id="{11CBBD84-F469-2143-92D9-40CD26DFB8D0}"/>
              </a:ext>
            </a:extLst>
          </p:cNvPr>
          <p:cNvPicPr>
            <a:picLocks noChangeAspect="1"/>
          </p:cNvPicPr>
          <p:nvPr/>
        </p:nvPicPr>
        <p:blipFill>
          <a:blip r:embed="rId4"/>
          <a:stretch>
            <a:fillRect/>
          </a:stretch>
        </p:blipFill>
        <p:spPr>
          <a:xfrm>
            <a:off x="4302984" y="304800"/>
            <a:ext cx="1610136" cy="1999400"/>
          </a:xfrm>
          <a:prstGeom prst="rect">
            <a:avLst/>
          </a:prstGeom>
        </p:spPr>
      </p:pic>
      <p:pic>
        <p:nvPicPr>
          <p:cNvPr id="14" name="Picture 13">
            <a:extLst>
              <a:ext uri="{FF2B5EF4-FFF2-40B4-BE49-F238E27FC236}">
                <a16:creationId xmlns:a16="http://schemas.microsoft.com/office/drawing/2014/main" id="{7E8F5075-17A1-9A4B-AB27-D10F2BE12169}"/>
              </a:ext>
            </a:extLst>
          </p:cNvPr>
          <p:cNvPicPr>
            <a:picLocks noChangeAspect="1"/>
          </p:cNvPicPr>
          <p:nvPr/>
        </p:nvPicPr>
        <p:blipFill>
          <a:blip r:embed="rId5"/>
          <a:stretch>
            <a:fillRect/>
          </a:stretch>
        </p:blipFill>
        <p:spPr>
          <a:xfrm>
            <a:off x="2439787" y="203200"/>
            <a:ext cx="1458249" cy="2057751"/>
          </a:xfrm>
          <a:prstGeom prst="rect">
            <a:avLst/>
          </a:prstGeom>
        </p:spPr>
      </p:pic>
      <p:graphicFrame>
        <p:nvGraphicFramePr>
          <p:cNvPr id="15" name="Table 15">
            <a:extLst>
              <a:ext uri="{FF2B5EF4-FFF2-40B4-BE49-F238E27FC236}">
                <a16:creationId xmlns:a16="http://schemas.microsoft.com/office/drawing/2014/main" id="{63CF102C-8A9C-A44B-B250-1196AA9C55E1}"/>
              </a:ext>
            </a:extLst>
          </p:cNvPr>
          <p:cNvGraphicFramePr>
            <a:graphicFrameLocks noGrp="1"/>
          </p:cNvGraphicFramePr>
          <p:nvPr>
            <p:extLst>
              <p:ext uri="{D42A27DB-BD31-4B8C-83A1-F6EECF244321}">
                <p14:modId xmlns:p14="http://schemas.microsoft.com/office/powerpoint/2010/main" val="2125047879"/>
              </p:ext>
            </p:extLst>
          </p:nvPr>
        </p:nvGraphicFramePr>
        <p:xfrm>
          <a:off x="268224" y="2370679"/>
          <a:ext cx="5547360" cy="3952240"/>
        </p:xfrm>
        <a:graphic>
          <a:graphicData uri="http://schemas.openxmlformats.org/drawingml/2006/table">
            <a:tbl>
              <a:tblPr firstRow="1" bandRow="1">
                <a:tableStyleId>{5C22544A-7EE6-4342-B048-85BDC9FD1C3A}</a:tableStyleId>
              </a:tblPr>
              <a:tblGrid>
                <a:gridCol w="1849120">
                  <a:extLst>
                    <a:ext uri="{9D8B030D-6E8A-4147-A177-3AD203B41FA5}">
                      <a16:colId xmlns:a16="http://schemas.microsoft.com/office/drawing/2014/main" val="113799073"/>
                    </a:ext>
                  </a:extLst>
                </a:gridCol>
                <a:gridCol w="1849120">
                  <a:extLst>
                    <a:ext uri="{9D8B030D-6E8A-4147-A177-3AD203B41FA5}">
                      <a16:colId xmlns:a16="http://schemas.microsoft.com/office/drawing/2014/main" val="1933637229"/>
                    </a:ext>
                  </a:extLst>
                </a:gridCol>
                <a:gridCol w="1849120">
                  <a:extLst>
                    <a:ext uri="{9D8B030D-6E8A-4147-A177-3AD203B41FA5}">
                      <a16:colId xmlns:a16="http://schemas.microsoft.com/office/drawing/2014/main" val="1699936607"/>
                    </a:ext>
                  </a:extLst>
                </a:gridCol>
              </a:tblGrid>
              <a:tr h="370840">
                <a:tc>
                  <a:txBody>
                    <a:bodyPr/>
                    <a:lstStyle/>
                    <a:p>
                      <a:pPr algn="ctr"/>
                      <a:r>
                        <a:rPr lang="en-US" dirty="0" err="1">
                          <a:latin typeface="Twinkl" pitchFamily="2" charset="77"/>
                        </a:rPr>
                        <a:t>Mrs</a:t>
                      </a:r>
                      <a:r>
                        <a:rPr lang="en-US" dirty="0">
                          <a:latin typeface="Twinkl" pitchFamily="2" charset="77"/>
                        </a:rPr>
                        <a:t> </a:t>
                      </a:r>
                      <a:r>
                        <a:rPr lang="en-US" dirty="0" err="1">
                          <a:latin typeface="Twinkl" pitchFamily="2" charset="77"/>
                        </a:rPr>
                        <a:t>McMullon</a:t>
                      </a:r>
                      <a:endParaRPr lang="en-US" dirty="0">
                        <a:latin typeface="Twinkl" pitchFamily="2" charset="77"/>
                      </a:endParaRPr>
                    </a:p>
                  </a:txBody>
                  <a:tcPr/>
                </a:tc>
                <a:tc>
                  <a:txBody>
                    <a:bodyPr/>
                    <a:lstStyle/>
                    <a:p>
                      <a:pPr algn="ctr"/>
                      <a:r>
                        <a:rPr lang="en-US" dirty="0" err="1">
                          <a:latin typeface="Twinkl" pitchFamily="2" charset="77"/>
                        </a:rPr>
                        <a:t>Mrs</a:t>
                      </a:r>
                      <a:r>
                        <a:rPr lang="en-US" dirty="0">
                          <a:latin typeface="Twinkl" pitchFamily="2" charset="77"/>
                        </a:rPr>
                        <a:t> Williams</a:t>
                      </a:r>
                    </a:p>
                  </a:txBody>
                  <a:tcPr/>
                </a:tc>
                <a:tc>
                  <a:txBody>
                    <a:bodyPr/>
                    <a:lstStyle/>
                    <a:p>
                      <a:pPr algn="ctr"/>
                      <a:r>
                        <a:rPr lang="en-US" dirty="0" err="1">
                          <a:latin typeface="Twinkl" pitchFamily="2" charset="77"/>
                        </a:rPr>
                        <a:t>Mrs</a:t>
                      </a:r>
                      <a:r>
                        <a:rPr lang="en-US" dirty="0">
                          <a:latin typeface="Twinkl" pitchFamily="2" charset="77"/>
                        </a:rPr>
                        <a:t> Cooper</a:t>
                      </a:r>
                    </a:p>
                  </a:txBody>
                  <a:tcPr/>
                </a:tc>
                <a:extLst>
                  <a:ext uri="{0D108BD9-81ED-4DB2-BD59-A6C34878D82A}">
                    <a16:rowId xmlns:a16="http://schemas.microsoft.com/office/drawing/2014/main" val="789880728"/>
                  </a:ext>
                </a:extLst>
              </a:tr>
              <a:tr h="370840">
                <a:tc>
                  <a:txBody>
                    <a:bodyPr/>
                    <a:lstStyle/>
                    <a:p>
                      <a:pPr algn="ctr"/>
                      <a:r>
                        <a:rPr lang="en-US" sz="1000" dirty="0">
                          <a:latin typeface="Twinkl" pitchFamily="2" charset="77"/>
                        </a:rPr>
                        <a:t>Safeguarding Lead</a:t>
                      </a:r>
                    </a:p>
                  </a:txBody>
                  <a:tcPr/>
                </a:tc>
                <a:tc>
                  <a:txBody>
                    <a:bodyPr/>
                    <a:lstStyle/>
                    <a:p>
                      <a:pPr algn="ctr"/>
                      <a:r>
                        <a:rPr lang="en-US" sz="1000" dirty="0">
                          <a:latin typeface="Twinkl" pitchFamily="2" charset="77"/>
                        </a:rPr>
                        <a:t>Deputy Safeguarding Officer</a:t>
                      </a:r>
                    </a:p>
                  </a:txBody>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000" dirty="0">
                          <a:latin typeface="Twinkl" pitchFamily="2" charset="77"/>
                        </a:rPr>
                        <a:t>Deputy Safeguarding Officer</a:t>
                      </a:r>
                    </a:p>
                    <a:p>
                      <a:pPr algn="ctr"/>
                      <a:endParaRPr lang="en-US" sz="1000" dirty="0">
                        <a:latin typeface="Twinkl" pitchFamily="2" charset="77"/>
                      </a:endParaRPr>
                    </a:p>
                  </a:txBody>
                  <a:tcPr/>
                </a:tc>
                <a:extLst>
                  <a:ext uri="{0D108BD9-81ED-4DB2-BD59-A6C34878D82A}">
                    <a16:rowId xmlns:a16="http://schemas.microsoft.com/office/drawing/2014/main" val="2644898033"/>
                  </a:ext>
                </a:extLst>
              </a:tr>
              <a:tr h="370840">
                <a:tc gridSpan="3">
                  <a:txBody>
                    <a:bodyPr/>
                    <a:lstStyle/>
                    <a:p>
                      <a:r>
                        <a:rPr lang="en-GB" sz="1100" dirty="0">
                          <a:effectLst/>
                          <a:latin typeface="Twinkl" pitchFamily="2" charset="77"/>
                        </a:rPr>
                        <a:t> </a:t>
                      </a:r>
                      <a:r>
                        <a:rPr lang="en-GB" sz="1100" b="1" dirty="0">
                          <a:effectLst/>
                          <a:latin typeface="Twinkl" pitchFamily="2" charset="77"/>
                        </a:rPr>
                        <a:t>What to do if you are worried about a child or have a concern </a:t>
                      </a:r>
                      <a:endParaRPr lang="en-GB" sz="1100" dirty="0">
                        <a:effectLst/>
                        <a:latin typeface="Twinkl" pitchFamily="2" charset="77"/>
                      </a:endParaRPr>
                    </a:p>
                    <a:p>
                      <a:r>
                        <a:rPr lang="en-GB" sz="1100" dirty="0">
                          <a:effectLst/>
                          <a:latin typeface="Twinkl" pitchFamily="2" charset="77"/>
                        </a:rPr>
                        <a:t>1. When talking to the child, do not ask leading questions. </a:t>
                      </a:r>
                    </a:p>
                    <a:p>
                      <a:r>
                        <a:rPr lang="en-GB" sz="1100" dirty="0">
                          <a:effectLst/>
                          <a:latin typeface="Twinkl" pitchFamily="2" charset="77"/>
                        </a:rPr>
                        <a:t>2. If the information that a child gives you indicates a substantial concern or an allegation, do not continue to probe. Should the police need to become involved, asking too many questions can taint the investigation they will need to carry out. Pass the information on to the appropriate member of staff. </a:t>
                      </a:r>
                    </a:p>
                    <a:p>
                      <a:r>
                        <a:rPr lang="en-GB" sz="1100" dirty="0">
                          <a:effectLst/>
                          <a:latin typeface="Twinkl" pitchFamily="2" charset="77"/>
                        </a:rPr>
                        <a:t>3. Do not promise to keep any of the child’s responses secret. If a child asks you to do this, reply that you cannot promise to do this because you might need to tell someone else you can help. </a:t>
                      </a:r>
                    </a:p>
                    <a:p>
                      <a:r>
                        <a:rPr lang="en-GB" sz="1100" dirty="0">
                          <a:effectLst/>
                          <a:latin typeface="Twinkl" pitchFamily="2" charset="77"/>
                        </a:rPr>
                        <a:t>4. Report your concern directly to Nicky </a:t>
                      </a:r>
                      <a:r>
                        <a:rPr lang="en-GB" sz="1100" dirty="0" err="1">
                          <a:effectLst/>
                          <a:latin typeface="Twinkl" pitchFamily="2" charset="77"/>
                        </a:rPr>
                        <a:t>McMullon</a:t>
                      </a:r>
                      <a:r>
                        <a:rPr lang="en-GB" sz="1100" dirty="0">
                          <a:effectLst/>
                          <a:latin typeface="Twinkl" pitchFamily="2" charset="77"/>
                        </a:rPr>
                        <a:t>, or if she is not available, to one of the other designated safeguarding officers.  If none of these individuals are available, report your concern to any other senior member of staff. </a:t>
                      </a:r>
                    </a:p>
                    <a:p>
                      <a:r>
                        <a:rPr lang="en-GB" sz="1100" dirty="0">
                          <a:effectLst/>
                          <a:latin typeface="Twinkl" pitchFamily="2" charset="77"/>
                        </a:rPr>
                        <a:t>5. As soon as you have reported your concern, your responsibility is fulfilled and the safeguarding team will take over. You may be given brief details of follow up action, though please understand that where information is sensitive it may not be able to be communicated for reasons of confidentiality. </a:t>
                      </a:r>
                    </a:p>
                    <a:p>
                      <a:r>
                        <a:rPr lang="en-GB" sz="1100" dirty="0">
                          <a:effectLst/>
                          <a:latin typeface="Twinkl" pitchFamily="2" charset="77"/>
                        </a:rPr>
                        <a:t>6. If you have a concern about a member of staff, then this should also be reported to the Head Teacher or Senior Teacher, Maria Cooper. </a:t>
                      </a:r>
                    </a:p>
                    <a:p>
                      <a:r>
                        <a:rPr lang="en-GB" sz="1100" dirty="0">
                          <a:effectLst/>
                          <a:latin typeface="Twinkl" pitchFamily="2" charset="77"/>
                        </a:rPr>
                        <a:t>For more details, please see our full Child Protection and safeguarding policy. </a:t>
                      </a:r>
                    </a:p>
                  </a:txBody>
                  <a:tcPr marL="47625" marR="47625" marT="0" marB="0"/>
                </a:tc>
                <a:tc hMerge="1">
                  <a:txBody>
                    <a:bodyPr/>
                    <a:lstStyle/>
                    <a:p>
                      <a:endParaRPr lang="en-GB" dirty="0">
                        <a:effectLst/>
                        <a:latin typeface="Century Gothic" panose="020B0502020202020204" pitchFamily="34" charset="0"/>
                      </a:endParaRPr>
                    </a:p>
                  </a:txBody>
                  <a:tcPr marL="47625" marR="47625" marT="0" marB="0"/>
                </a:tc>
                <a:tc hMerge="1">
                  <a:txBody>
                    <a:bodyPr/>
                    <a:lstStyle/>
                    <a:p>
                      <a:r>
                        <a:rPr lang="en-GB" dirty="0">
                          <a:effectLst/>
                          <a:latin typeface="Century Gothic" panose="020B0502020202020204" pitchFamily="34" charset="0"/>
                        </a:rPr>
                        <a:t> </a:t>
                      </a:r>
                      <a:r>
                        <a:rPr lang="en-GB" b="1" dirty="0">
                          <a:effectLst/>
                          <a:latin typeface="Century Gothic" panose="020B0502020202020204" pitchFamily="34" charset="0"/>
                        </a:rPr>
                        <a:t>What to do if you are worried about a child or have a concern </a:t>
                      </a:r>
                      <a:endParaRPr lang="en-GB" dirty="0">
                        <a:effectLst/>
                        <a:latin typeface="Century Gothic" panose="020B0502020202020204" pitchFamily="34" charset="0"/>
                      </a:endParaRPr>
                    </a:p>
                    <a:p>
                      <a:r>
                        <a:rPr lang="en-GB" dirty="0">
                          <a:effectLst/>
                          <a:latin typeface="Century Gothic" panose="020B0502020202020204" pitchFamily="34" charset="0"/>
                        </a:rPr>
                        <a:t>1. When talking to the child, do not ask leading questions. </a:t>
                      </a:r>
                    </a:p>
                    <a:p>
                      <a:br>
                        <a:rPr lang="en-GB" dirty="0">
                          <a:effectLst/>
                          <a:latin typeface="Century Gothic" panose="020B0502020202020204" pitchFamily="34" charset="0"/>
                        </a:rPr>
                      </a:br>
                      <a:endParaRPr lang="en-GB" dirty="0">
                        <a:effectLst/>
                        <a:latin typeface="Century Gothic" panose="020B0502020202020204" pitchFamily="34" charset="0"/>
                      </a:endParaRPr>
                    </a:p>
                    <a:p>
                      <a:r>
                        <a:rPr lang="en-GB" dirty="0">
                          <a:effectLst/>
                          <a:latin typeface="Century Gothic" panose="020B0502020202020204" pitchFamily="34" charset="0"/>
                        </a:rPr>
                        <a:t>2. If the information that a child gives you indicates a substantial concern or an allegation, do not continue to probe. Should the police need to become involved, asking too many questions can taint the investigation they will need to carry out. Pass the information on to the appropriate member of staff. </a:t>
                      </a:r>
                    </a:p>
                    <a:p>
                      <a:br>
                        <a:rPr lang="en-GB" dirty="0">
                          <a:effectLst/>
                          <a:latin typeface="Century Gothic" panose="020B0502020202020204" pitchFamily="34" charset="0"/>
                        </a:rPr>
                      </a:br>
                      <a:endParaRPr lang="en-GB" dirty="0">
                        <a:effectLst/>
                        <a:latin typeface="Century Gothic" panose="020B0502020202020204" pitchFamily="34" charset="0"/>
                      </a:endParaRPr>
                    </a:p>
                    <a:p>
                      <a:r>
                        <a:rPr lang="en-GB" dirty="0">
                          <a:effectLst/>
                          <a:latin typeface="Century Gothic" panose="020B0502020202020204" pitchFamily="34" charset="0"/>
                        </a:rPr>
                        <a:t>3. Do not promise to keep any of the child’s responses secret. If a child asks you to do this, reply that you cannot promise to do this because you might need to tell someone else you can help. </a:t>
                      </a:r>
                    </a:p>
                    <a:p>
                      <a:br>
                        <a:rPr lang="en-GB" dirty="0">
                          <a:effectLst/>
                          <a:latin typeface="Century Gothic" panose="020B0502020202020204" pitchFamily="34" charset="0"/>
                        </a:rPr>
                      </a:br>
                      <a:endParaRPr lang="en-GB" dirty="0">
                        <a:effectLst/>
                        <a:latin typeface="Century Gothic" panose="020B0502020202020204" pitchFamily="34" charset="0"/>
                      </a:endParaRPr>
                    </a:p>
                    <a:p>
                      <a:r>
                        <a:rPr lang="en-GB" dirty="0">
                          <a:effectLst/>
                          <a:latin typeface="Century Gothic" panose="020B0502020202020204" pitchFamily="34" charset="0"/>
                        </a:rPr>
                        <a:t>4. Fill out a cause for concern form (available from the school office). Report your concern directly to Bernie Delaney, or if she is not available, to one of the other designated safeguarding officers (see front page). If none of these individuals are available, report your concern to any other senior member of staff. </a:t>
                      </a:r>
                    </a:p>
                    <a:p>
                      <a:br>
                        <a:rPr lang="en-GB" dirty="0">
                          <a:effectLst/>
                          <a:latin typeface="Century Gothic" panose="020B0502020202020204" pitchFamily="34" charset="0"/>
                        </a:rPr>
                      </a:br>
                      <a:endParaRPr lang="en-GB" dirty="0">
                        <a:effectLst/>
                        <a:latin typeface="Century Gothic" panose="020B0502020202020204" pitchFamily="34" charset="0"/>
                      </a:endParaRPr>
                    </a:p>
                    <a:p>
                      <a:r>
                        <a:rPr lang="en-GB" dirty="0">
                          <a:effectLst/>
                          <a:latin typeface="Century Gothic" panose="020B0502020202020204" pitchFamily="34" charset="0"/>
                        </a:rPr>
                        <a:t>5. As soon as you have reported your concern, your responsibility is fulfilled and the safeguarding team will take over. You may be given brief details of follow up action, though please understand that where information is sensitive it may not be able to be communicated for reasons of confidentiality. </a:t>
                      </a:r>
                    </a:p>
                    <a:p>
                      <a:br>
                        <a:rPr lang="en-GB" dirty="0">
                          <a:effectLst/>
                          <a:latin typeface="Century Gothic" panose="020B0502020202020204" pitchFamily="34" charset="0"/>
                        </a:rPr>
                      </a:br>
                      <a:endParaRPr lang="en-GB" dirty="0">
                        <a:effectLst/>
                        <a:latin typeface="Century Gothic" panose="020B0502020202020204" pitchFamily="34" charset="0"/>
                      </a:endParaRPr>
                    </a:p>
                    <a:p>
                      <a:r>
                        <a:rPr lang="en-GB" dirty="0">
                          <a:effectLst/>
                          <a:latin typeface="Century Gothic" panose="020B0502020202020204" pitchFamily="34" charset="0"/>
                        </a:rPr>
                        <a:t>6. If you have a concern about a member of staff, then this should also be reported to the Head of School or Deputy Head teacher. </a:t>
                      </a:r>
                    </a:p>
                    <a:p>
                      <a:br>
                        <a:rPr lang="en-GB" dirty="0">
                          <a:effectLst/>
                          <a:latin typeface="Century Gothic" panose="020B0502020202020204" pitchFamily="34" charset="0"/>
                        </a:rPr>
                      </a:br>
                      <a:endParaRPr lang="en-GB" dirty="0">
                        <a:effectLst/>
                        <a:latin typeface="Century Gothic" panose="020B0502020202020204" pitchFamily="34" charset="0"/>
                      </a:endParaRPr>
                    </a:p>
                    <a:p>
                      <a:r>
                        <a:rPr lang="en-GB" dirty="0">
                          <a:effectLst/>
                          <a:latin typeface="Century Gothic" panose="020B0502020202020204" pitchFamily="34" charset="0"/>
                        </a:rPr>
                        <a:t>For more details, please see our full Child Protection and safeguarding policy. </a:t>
                      </a:r>
                    </a:p>
                  </a:txBody>
                  <a:tcPr marL="47625" marR="47625" marT="0" marB="0"/>
                </a:tc>
                <a:extLst>
                  <a:ext uri="{0D108BD9-81ED-4DB2-BD59-A6C34878D82A}">
                    <a16:rowId xmlns:a16="http://schemas.microsoft.com/office/drawing/2014/main" val="4047474776"/>
                  </a:ext>
                </a:extLst>
              </a:tr>
            </a:tbl>
          </a:graphicData>
        </a:graphic>
      </p:graphicFrame>
    </p:spTree>
    <p:extLst>
      <p:ext uri="{BB962C8B-B14F-4D97-AF65-F5344CB8AC3E}">
        <p14:creationId xmlns:p14="http://schemas.microsoft.com/office/powerpoint/2010/main" val="96900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3BBAC-3348-8A46-B3B9-3D5F936D2FF9}"/>
              </a:ext>
            </a:extLst>
          </p:cNvPr>
          <p:cNvSpPr txBox="1"/>
          <p:nvPr/>
        </p:nvSpPr>
        <p:spPr>
          <a:xfrm>
            <a:off x="182880" y="936284"/>
            <a:ext cx="5913120" cy="5493812"/>
          </a:xfrm>
          <a:prstGeom prst="rect">
            <a:avLst/>
          </a:prstGeom>
          <a:noFill/>
          <a:ln>
            <a:solidFill>
              <a:srgbClr val="002060"/>
            </a:solidFill>
          </a:ln>
        </p:spPr>
        <p:txBody>
          <a:bodyPr wrap="square" rtlCol="0">
            <a:spAutoFit/>
          </a:bodyPr>
          <a:lstStyle/>
          <a:p>
            <a:pPr marL="285750" lvl="0" indent="-285750">
              <a:buFont typeface="Arial" panose="020B0604020202020204" pitchFamily="34" charset="0"/>
              <a:buChar char="•"/>
            </a:pPr>
            <a:r>
              <a:rPr lang="en-GB" sz="1300" dirty="0">
                <a:latin typeface="Twinkl" pitchFamily="2" charset="77"/>
              </a:rPr>
              <a:t>I will respect system security; I will not disclose any password or security information that is given to me. To prevent unauthorised access, I will not leave any information system unattended without first logging out or locking my login as appropriate. </a:t>
            </a:r>
          </a:p>
          <a:p>
            <a:pPr marL="285750" lvl="0" indent="-285750">
              <a:buFont typeface="Arial" panose="020B0604020202020204" pitchFamily="34" charset="0"/>
              <a:buChar char="•"/>
            </a:pPr>
            <a:r>
              <a:rPr lang="en-GB" sz="1300" dirty="0">
                <a:latin typeface="Twinkl" pitchFamily="2" charset="77"/>
              </a:rPr>
              <a:t>I will not attempt to bypass any of the school security and filtering systems or download any unauthorised software or applications. </a:t>
            </a:r>
          </a:p>
          <a:p>
            <a:pPr marL="285750" lvl="0" indent="-285750">
              <a:buFont typeface="Arial" panose="020B0604020202020204" pitchFamily="34" charset="0"/>
              <a:buChar char="•"/>
            </a:pPr>
            <a:r>
              <a:rPr lang="en-GB" sz="1300" dirty="0">
                <a:latin typeface="Twinkl" pitchFamily="2" charset="77"/>
              </a:rPr>
              <a:t>My use of </a:t>
            </a:r>
            <a:r>
              <a:rPr lang="en-GB" sz="1300">
                <a:latin typeface="Twinkl" pitchFamily="2" charset="77"/>
              </a:rPr>
              <a:t>school Wi-Fi </a:t>
            </a:r>
            <a:r>
              <a:rPr lang="en-GB" sz="1300" dirty="0">
                <a:latin typeface="Twinkl" pitchFamily="2" charset="77"/>
              </a:rPr>
              <a:t>will be safe and responsible and will always be in accordance with the school AUP and the law including copyright and intellectual property rights. This includes the use of email, text, social media, social networking, gaming, web publications and any other devices or websites. </a:t>
            </a:r>
          </a:p>
          <a:p>
            <a:pPr marL="285750" lvl="0" indent="-285750">
              <a:buFont typeface="Arial" panose="020B0604020202020204" pitchFamily="34" charset="0"/>
              <a:buChar char="•"/>
            </a:pPr>
            <a:r>
              <a:rPr lang="en-GB" sz="1300" dirty="0">
                <a:latin typeface="Twinkl" pitchFamily="2" charset="77"/>
              </a:rPr>
              <a:t>I will not upload, download, access or forward any material which is illegal or inappropriate or may cause harm, distress or offence to any other person, or anything which could bring the school into disrepute.</a:t>
            </a:r>
          </a:p>
          <a:p>
            <a:pPr marL="285750" lvl="0" indent="-285750">
              <a:buFont typeface="Arial" panose="020B0604020202020204" pitchFamily="34" charset="0"/>
              <a:buChar char="•"/>
            </a:pPr>
            <a:r>
              <a:rPr lang="en-GB" sz="1300" dirty="0">
                <a:latin typeface="Twinkl" pitchFamily="2" charset="77"/>
              </a:rPr>
              <a:t>I will report any online safety concerns, filtering breaches or receipt of inappropriate materials to the Designated Safeguarding Lead (Nicky </a:t>
            </a:r>
            <a:r>
              <a:rPr lang="en-GB" sz="1300" dirty="0" err="1">
                <a:latin typeface="Twinkl" pitchFamily="2" charset="77"/>
              </a:rPr>
              <a:t>McMullon</a:t>
            </a:r>
            <a:r>
              <a:rPr lang="en-GB" sz="1300" dirty="0">
                <a:latin typeface="Twinkl" pitchFamily="2" charset="77"/>
              </a:rPr>
              <a:t>) as soon as possible.</a:t>
            </a:r>
          </a:p>
          <a:p>
            <a:pPr marL="285750" lvl="0" indent="-285750">
              <a:buFont typeface="Arial" panose="020B0604020202020204" pitchFamily="34" charset="0"/>
              <a:buChar char="•"/>
            </a:pPr>
            <a:r>
              <a:rPr lang="en-GB" sz="1300" dirty="0">
                <a:latin typeface="Twinkl" pitchFamily="2" charset="77"/>
              </a:rPr>
              <a:t>If I have any queries or questions regarding safe behaviour online, I will discuss them with Designated Safeguarding Lead (Nicky </a:t>
            </a:r>
            <a:r>
              <a:rPr lang="en-GB" sz="1300" dirty="0" err="1">
                <a:latin typeface="Twinkl" pitchFamily="2" charset="77"/>
              </a:rPr>
              <a:t>McMullon</a:t>
            </a:r>
            <a:r>
              <a:rPr lang="en-GB" sz="1300" dirty="0">
                <a:latin typeface="Twinkl" pitchFamily="2" charset="77"/>
              </a:rPr>
              <a:t>).</a:t>
            </a:r>
          </a:p>
          <a:p>
            <a:pPr marL="285750" lvl="0" indent="-285750">
              <a:buFont typeface="Arial" panose="020B0604020202020204" pitchFamily="34" charset="0"/>
              <a:buChar char="•"/>
            </a:pPr>
            <a:r>
              <a:rPr lang="en-GB" sz="1300" dirty="0">
                <a:latin typeface="Twinkl" pitchFamily="2" charset="77"/>
              </a:rPr>
              <a:t>I understand that my use of the school </a:t>
            </a:r>
            <a:r>
              <a:rPr lang="en-GB" sz="1300" dirty="0" err="1">
                <a:latin typeface="Twinkl" pitchFamily="2" charset="77"/>
              </a:rPr>
              <a:t>WI-Fi</a:t>
            </a:r>
            <a:r>
              <a:rPr lang="en-GB" sz="1300" dirty="0">
                <a:latin typeface="Twinkl" pitchFamily="2" charset="77"/>
              </a:rPr>
              <a:t> may be monitored and recorded to ensure policy compliance in accordance with privacy and data protection legislation</a:t>
            </a:r>
            <a:r>
              <a:rPr lang="en-GB" sz="1300" i="1" dirty="0">
                <a:latin typeface="Twinkl" pitchFamily="2" charset="77"/>
              </a:rPr>
              <a:t>. </a:t>
            </a:r>
            <a:r>
              <a:rPr lang="en-GB" sz="1300" dirty="0">
                <a:latin typeface="Twinkl" pitchFamily="2" charset="77"/>
              </a:rPr>
              <a:t>If the school suspects that unauthorised and/or inappropriate use or unacceptable or inappropriate behaviour may be taking place, then the school may terminate or restrict usage. If the school suspects that the system may be being used for criminal purposes, the matter will be brought to the attention of the relevant law enforcement organisation.</a:t>
            </a:r>
          </a:p>
        </p:txBody>
      </p:sp>
      <p:sp>
        <p:nvSpPr>
          <p:cNvPr id="3" name="Rectangle 2">
            <a:extLst>
              <a:ext uri="{FF2B5EF4-FFF2-40B4-BE49-F238E27FC236}">
                <a16:creationId xmlns:a16="http://schemas.microsoft.com/office/drawing/2014/main" id="{4579CAD0-7814-5D42-91D1-265DEF8C315D}"/>
              </a:ext>
            </a:extLst>
          </p:cNvPr>
          <p:cNvSpPr/>
          <p:nvPr/>
        </p:nvSpPr>
        <p:spPr>
          <a:xfrm>
            <a:off x="182880" y="265880"/>
            <a:ext cx="2457724" cy="369332"/>
          </a:xfrm>
          <a:prstGeom prst="rect">
            <a:avLst/>
          </a:prstGeom>
        </p:spPr>
        <p:txBody>
          <a:bodyPr wrap="none">
            <a:spAutoFit/>
          </a:bodyPr>
          <a:lstStyle/>
          <a:p>
            <a:r>
              <a:rPr lang="en-GB" b="1" dirty="0">
                <a:solidFill>
                  <a:srgbClr val="002060"/>
                </a:solidFill>
                <a:latin typeface="Twinkl" pitchFamily="2" charset="77"/>
                <a:ea typeface="Calibri" panose="020F0502020204030204" pitchFamily="34" charset="0"/>
                <a:cs typeface="Times New Roman" panose="02020603050405020304" pitchFamily="18" charset="0"/>
              </a:rPr>
              <a:t>Wi-Fi Acceptable Use </a:t>
            </a:r>
            <a:endParaRPr lang="en-US" dirty="0">
              <a:solidFill>
                <a:srgbClr val="002060"/>
              </a:solidFill>
            </a:endParaRPr>
          </a:p>
        </p:txBody>
      </p:sp>
      <p:sp>
        <p:nvSpPr>
          <p:cNvPr id="4" name="Rectangle 3">
            <a:extLst>
              <a:ext uri="{FF2B5EF4-FFF2-40B4-BE49-F238E27FC236}">
                <a16:creationId xmlns:a16="http://schemas.microsoft.com/office/drawing/2014/main" id="{91EB76A4-B0B6-BD40-8E58-C7F43A6251D4}"/>
              </a:ext>
            </a:extLst>
          </p:cNvPr>
          <p:cNvSpPr/>
          <p:nvPr/>
        </p:nvSpPr>
        <p:spPr>
          <a:xfrm>
            <a:off x="6319519" y="910672"/>
            <a:ext cx="5347547" cy="5655972"/>
          </a:xfrm>
          <a:prstGeom prst="rect">
            <a:avLst/>
          </a:prstGeom>
        </p:spPr>
        <p:txBody>
          <a:bodyPr wrap="square">
            <a:spAutoFit/>
          </a:bodyPr>
          <a:lstStyle/>
          <a:p>
            <a:pPr lvl="0">
              <a:lnSpc>
                <a:spcPct val="115000"/>
              </a:lnSpc>
            </a:pPr>
            <a:r>
              <a:rPr lang="en-GB" sz="900" dirty="0">
                <a:solidFill>
                  <a:srgbClr val="000000"/>
                </a:solidFill>
                <a:latin typeface="Twinkl" pitchFamily="2" charset="77"/>
                <a:ea typeface="Times New Roman" panose="02020603050405020304" pitchFamily="18" charset="0"/>
                <a:cs typeface="Arial" panose="020B0604020202020204" pitchFamily="34" charset="0"/>
              </a:rPr>
              <a:t>I</a:t>
            </a:r>
            <a:r>
              <a:rPr lang="en-GB" sz="900" dirty="0">
                <a:solidFill>
                  <a:srgbClr val="000000"/>
                </a:solidFill>
                <a:effectLst/>
                <a:latin typeface="Twinkl" pitchFamily="2" charset="77"/>
                <a:ea typeface="Times New Roman" panose="02020603050405020304" pitchFamily="18" charset="0"/>
                <a:cs typeface="Arial" panose="020B0604020202020204" pitchFamily="34" charset="0"/>
              </a:rPr>
              <a:t>n line with the school mobile technology policy, I understand that....</a:t>
            </a:r>
          </a:p>
          <a:p>
            <a:pPr lvl="0">
              <a:lnSpc>
                <a:spcPct val="115000"/>
              </a:lnSpc>
            </a:pPr>
            <a:r>
              <a:rPr lang="en-GB" sz="900" b="1" dirty="0">
                <a:solidFill>
                  <a:srgbClr val="000000"/>
                </a:solidFill>
                <a:effectLst/>
                <a:latin typeface="Twinkl" pitchFamily="2" charset="77"/>
                <a:ea typeface="Times New Roman" panose="02020603050405020304" pitchFamily="18" charset="0"/>
                <a:cs typeface="Arial" panose="020B0604020202020204" pitchFamily="34" charset="0"/>
              </a:rPr>
              <a:t>Parents/carers and visitors, including volunteers and contractors, are expected to ensure that:</a:t>
            </a:r>
          </a:p>
          <a:p>
            <a:pPr lvl="0">
              <a:lnSpc>
                <a:spcPct val="115000"/>
              </a:lnSpc>
            </a:pPr>
            <a:endParaRPr lang="en-GB" sz="900" dirty="0">
              <a:effectLst/>
              <a:latin typeface="Twinkl" pitchFamily="2" charset="77"/>
              <a:ea typeface="Times New Roman" panose="02020603050405020304" pitchFamily="18" charset="0"/>
              <a:cs typeface="Times New Roman" panose="02020603050405020304" pitchFamily="18" charset="0"/>
            </a:endParaRPr>
          </a:p>
          <a:p>
            <a:pPr marL="342900" lvl="0" indent="-342900">
              <a:lnSpc>
                <a:spcPct val="115000"/>
              </a:lnSpc>
              <a:buSzPts val="1200"/>
              <a:buFont typeface="Symbol" pitchFamily="2" charset="2"/>
              <a:buChar char=""/>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understand that any activity on a school device or using school networks/platforms/internet may be captured by one of the school’s systems security, monitoring and filtering systems and/or viewed by an appropriate member of staff.</a:t>
            </a:r>
            <a:endParaRPr lang="en-GB" sz="900" dirty="0">
              <a:effectLst/>
              <a:latin typeface="Twinkl" pitchFamily="2" charset="77"/>
              <a:ea typeface="Calibri" panose="020F0502020204030204" pitchFamily="34" charset="0"/>
              <a:cs typeface="Times New Roman" panose="02020603050405020304" pitchFamily="18" charset="0"/>
            </a:endParaRPr>
          </a:p>
          <a:p>
            <a:pPr marL="342900" lvl="0" indent="-342900" algn="just">
              <a:lnSpc>
                <a:spcPct val="115000"/>
              </a:lnSpc>
              <a:buSzPts val="1200"/>
              <a:buFont typeface="Symbol" pitchFamily="2" charset="2"/>
              <a:buChar char=""/>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will</a:t>
            </a:r>
            <a:r>
              <a:rPr lang="en-GB" sz="900" b="1" dirty="0">
                <a:solidFill>
                  <a:srgbClr val="000000"/>
                </a:solidFill>
                <a:effectLst/>
                <a:latin typeface="Twinkl" pitchFamily="2" charset="77"/>
                <a:ea typeface="Calibri" panose="020F0502020204030204" pitchFamily="34" charset="0"/>
                <a:cs typeface="Times New Roman" panose="02020603050405020304" pitchFamily="18" charset="0"/>
              </a:rPr>
              <a:t> </a:t>
            </a: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leave their phone in their pocket and turned off. Under no circumstances will  they use it (or other capture device) in the presence of children or to take photographs or audio/visual recordings of the school, its site, staff or pupils/students. If required (e.g. to take photos of equipment or buildings), they will have the prior permission of the headteacher (this may be delegated to other staff) and it will be done in the presence of a member staff.</a:t>
            </a:r>
            <a:endParaRPr lang="en-GB" sz="900" dirty="0">
              <a:effectLst/>
              <a:latin typeface="Twinkl" pitchFamily="2" charset="77"/>
              <a:ea typeface="Calibri" panose="020F0502020204030204" pitchFamily="34" charset="0"/>
              <a:cs typeface="Times New Roman" panose="02020603050405020304" pitchFamily="18" charset="0"/>
            </a:endParaRPr>
          </a:p>
          <a:p>
            <a:pPr marL="342900" lvl="0" indent="-342900" algn="just">
              <a:lnSpc>
                <a:spcPct val="115000"/>
              </a:lnSpc>
              <a:buSzPts val="1200"/>
              <a:buFont typeface="Symbol" pitchFamily="2" charset="2"/>
              <a:buChar char=""/>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If they are given access to school-owned devices, networks, cloud platforms or other technology:</a:t>
            </a:r>
            <a:endParaRPr lang="en-GB" sz="900" dirty="0">
              <a:effectLst/>
              <a:latin typeface="Twinkl" pitchFamily="2" charset="77"/>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will use them exclusively for the purposes to which they have been assigned to me, and not for any personal use</a:t>
            </a:r>
            <a:endParaRPr lang="en-GB" sz="900" dirty="0">
              <a:effectLst/>
              <a:latin typeface="Twinkl" pitchFamily="2" charset="77"/>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will not attempt to access any pupil / staff / general school data unless expressly instructed to do so as part of their role</a:t>
            </a:r>
            <a:endParaRPr lang="en-GB" sz="900" dirty="0">
              <a:effectLst/>
              <a:latin typeface="Twinkl" pitchFamily="2" charset="77"/>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will not attempt to make contact with any pupils/students or to gain any contact details under any circumstances</a:t>
            </a:r>
            <a:endParaRPr lang="en-GB" sz="900" dirty="0">
              <a:effectLst/>
              <a:latin typeface="Twinkl" pitchFamily="2" charset="77"/>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will protect their user name/password and notify the school of any concerns</a:t>
            </a:r>
            <a:endParaRPr lang="en-GB" sz="900" dirty="0">
              <a:effectLst/>
              <a:latin typeface="Twinkl" pitchFamily="2" charset="77"/>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will abide by the terms of the school Data Protection Policy </a:t>
            </a:r>
            <a:endParaRPr lang="en-GB" sz="900" dirty="0">
              <a:effectLst/>
              <a:latin typeface="Twinkl" pitchFamily="2" charset="77"/>
              <a:ea typeface="Calibri" panose="020F0502020204030204" pitchFamily="34" charset="0"/>
              <a:cs typeface="Times New Roman" panose="02020603050405020304" pitchFamily="18" charset="0"/>
            </a:endParaRPr>
          </a:p>
          <a:p>
            <a:pPr marL="342900" lvl="0" indent="-342900" algn="just">
              <a:lnSpc>
                <a:spcPct val="115000"/>
              </a:lnSpc>
              <a:buSzPts val="1200"/>
              <a:buFont typeface="Symbol" pitchFamily="2" charset="2"/>
              <a:buChar char=""/>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will not share any information about the school or members of its community that they gain as a result of their visit in any way or on any platform except where relevant to the purpose of their visit and agreed in advance with the school.</a:t>
            </a:r>
            <a:endParaRPr lang="en-GB" sz="900" dirty="0">
              <a:effectLst/>
              <a:latin typeface="Twinkl" pitchFamily="2" charset="77"/>
              <a:ea typeface="Calibri" panose="020F0502020204030204" pitchFamily="34" charset="0"/>
              <a:cs typeface="Times New Roman" panose="02020603050405020304" pitchFamily="18" charset="0"/>
            </a:endParaRPr>
          </a:p>
          <a:p>
            <a:pPr marL="342900" lvl="0" indent="-342900" algn="just">
              <a:lnSpc>
                <a:spcPct val="115000"/>
              </a:lnSpc>
              <a:buSzPts val="1200"/>
              <a:buFont typeface="Symbol" pitchFamily="2" charset="2"/>
              <a:buChar char=""/>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will not reveal any new information on social media or in private which shows the school in a bad light or could be perceived to do so.</a:t>
            </a:r>
            <a:endParaRPr lang="en-GB" sz="900" dirty="0">
              <a:effectLst/>
              <a:latin typeface="Twinkl" pitchFamily="2" charset="77"/>
              <a:ea typeface="Calibri" panose="020F0502020204030204" pitchFamily="34" charset="0"/>
              <a:cs typeface="Times New Roman" panose="02020603050405020304" pitchFamily="18" charset="0"/>
            </a:endParaRPr>
          </a:p>
          <a:p>
            <a:pPr marL="342900" lvl="0" indent="-342900" algn="just">
              <a:lnSpc>
                <a:spcPct val="115000"/>
              </a:lnSpc>
              <a:buSzPts val="1200"/>
              <a:buFont typeface="Symbol" pitchFamily="2" charset="2"/>
              <a:buChar char=""/>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will not do or say anything to undermine the positive online-safety messages that the school disseminates to pupils/students and will not give any advice on online-safety issues unless this is the purpose of their visit and this is pre-agreed by the school. NB – if this is the case, the school will ask me to complete Annex A and consider Annex B of ‘</a:t>
            </a:r>
            <a:r>
              <a:rPr lang="en-GB" sz="900" u="sng" dirty="0">
                <a:solidFill>
                  <a:srgbClr val="000000"/>
                </a:solidFill>
                <a:effectLst/>
                <a:latin typeface="Twinkl" pitchFamily="2" charset="77"/>
                <a:ea typeface="Calibri" panose="020F0502020204030204" pitchFamily="34" charset="0"/>
                <a:cs typeface="Times New Roman" panose="02020603050405020304" pitchFamily="18" charset="0"/>
                <a:hlinkClick r:id="rId2"/>
              </a:rPr>
              <a:t>Using External Visitors to Support Online Safety</a:t>
            </a: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 from the UK Council for Child Internet Safety (UKCIS). </a:t>
            </a:r>
            <a:endParaRPr lang="en-GB" sz="900" dirty="0">
              <a:effectLst/>
              <a:latin typeface="Twinkl" pitchFamily="2" charset="77"/>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200"/>
              <a:buFont typeface="Symbol" pitchFamily="2" charset="2"/>
              <a:buChar char=""/>
            </a:pPr>
            <a:r>
              <a:rPr lang="en-GB" sz="900" dirty="0">
                <a:solidFill>
                  <a:srgbClr val="000000"/>
                </a:solidFill>
                <a:effectLst/>
                <a:latin typeface="Twinkl" pitchFamily="2" charset="77"/>
                <a:ea typeface="Calibri" panose="020F0502020204030204" pitchFamily="34" charset="0"/>
                <a:cs typeface="Times New Roman" panose="02020603050405020304" pitchFamily="18" charset="0"/>
              </a:rPr>
              <a:t>They will only use any technology during their visit, whether provided by the school or their personal/work devices, including offline or using mobile data, for professional purposes and/or those linked to their visit and agreed in advance. I will not view material which is or could be perceived to be inappropriate for children or an educational setting.</a:t>
            </a:r>
            <a:endParaRPr lang="en-GB" sz="900" dirty="0">
              <a:effectLst/>
              <a:latin typeface="Twinkl" pitchFamily="2" charset="77"/>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18A3080-E7AF-FB47-88F1-47725657E98A}"/>
              </a:ext>
            </a:extLst>
          </p:cNvPr>
          <p:cNvSpPr/>
          <p:nvPr/>
        </p:nvSpPr>
        <p:spPr>
          <a:xfrm>
            <a:off x="6319519" y="291356"/>
            <a:ext cx="5008102" cy="391454"/>
          </a:xfrm>
          <a:prstGeom prst="rect">
            <a:avLst/>
          </a:prstGeom>
        </p:spPr>
        <p:txBody>
          <a:bodyPr wrap="none">
            <a:spAutoFit/>
          </a:bodyPr>
          <a:lstStyle/>
          <a:p>
            <a:pPr>
              <a:lnSpc>
                <a:spcPct val="115000"/>
              </a:lnSpc>
              <a:spcAft>
                <a:spcPts val="1200"/>
              </a:spcAft>
            </a:pPr>
            <a:r>
              <a:rPr lang="en-GB" b="1" dirty="0">
                <a:solidFill>
                  <a:srgbClr val="002060"/>
                </a:solidFill>
                <a:latin typeface="Twinkl" pitchFamily="2" charset="77"/>
                <a:ea typeface="Times New Roman" panose="02020603050405020304" pitchFamily="18" charset="0"/>
                <a:cs typeface="Arial" panose="020B0604020202020204" pitchFamily="34" charset="0"/>
              </a:rPr>
              <a:t>Use of Mobile Devices and Smart Technology</a:t>
            </a:r>
            <a:r>
              <a:rPr lang="en-GB" dirty="0">
                <a:solidFill>
                  <a:srgbClr val="002060"/>
                </a:solidFill>
                <a:latin typeface="Twinkl" pitchFamily="2" charset="77"/>
                <a:ea typeface="Times New Roman" panose="02020603050405020304" pitchFamily="18" charset="0"/>
                <a:cs typeface="Arial" panose="020B0604020202020204" pitchFamily="34" charset="0"/>
              </a:rPr>
              <a:t>  </a:t>
            </a:r>
            <a:endParaRPr lang="en-GB"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121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1279</Words>
  <Application>Microsoft Macintosh PowerPoint</Application>
  <PresentationFormat>Widescreen</PresentationFormat>
  <Paragraphs>53</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Courier New</vt:lpstr>
      <vt:lpstr>Symbol</vt:lpstr>
      <vt:lpstr>Twinkl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mcmullon</dc:creator>
  <cp:lastModifiedBy>Nicola McMullon</cp:lastModifiedBy>
  <cp:revision>4</cp:revision>
  <dcterms:created xsi:type="dcterms:W3CDTF">2021-08-13T20:16:59Z</dcterms:created>
  <dcterms:modified xsi:type="dcterms:W3CDTF">2021-11-03T18:40:19Z</dcterms:modified>
</cp:coreProperties>
</file>