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CC"/>
    <a:srgbClr val="FF9900"/>
    <a:srgbClr val="FFCC00"/>
    <a:srgbClr val="FFFF99"/>
    <a:srgbClr val="9966FF"/>
    <a:srgbClr val="00CC66"/>
    <a:srgbClr val="9999FF"/>
    <a:srgbClr val="CC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0C117-FEFF-0526-ABF5-734EABB948C0}" v="4654" dt="2021-08-19T18:02:43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>
        <p:scale>
          <a:sx n="96" d="100"/>
          <a:sy n="96" d="100"/>
        </p:scale>
        <p:origin x="636" y="-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8803E-610A-45ED-B1E9-B363B9EBDA33}" type="datetimeFigureOut">
              <a:rPr lang="en-GB" smtClean="0"/>
              <a:pPr/>
              <a:t>24/08/2022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1AB9-15FE-4843-9EDD-B5824DE5604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hyperlink" Target="https://commons.wikimedia.org/wiki/File:Wikinews_weather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7" Type="http://schemas.openxmlformats.org/officeDocument/2006/relationships/hyperlink" Target="https://iris.peabody.vanderbilt.edu/module/c19/cresource/q1/p05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780" y="405612"/>
            <a:ext cx="2501044" cy="1077218"/>
          </a:xfrm>
          <a:prstGeom prst="rect">
            <a:avLst/>
          </a:prstGeom>
          <a:solidFill>
            <a:srgbClr val="CCFFCC"/>
          </a:solidFill>
          <a:ln w="19050">
            <a:solidFill>
              <a:srgbClr val="92D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b="1" u="sng" dirty="0">
                <a:latin typeface="Twinkl Cursive Looped" panose="02000000000000000000" pitchFamily="2" charset="0"/>
              </a:rPr>
              <a:t>Stunning Start</a:t>
            </a:r>
          </a:p>
          <a:p>
            <a:r>
              <a:rPr lang="en-GB" sz="800" dirty="0" smtClean="0">
                <a:latin typeface="Twinkl Precursive" panose="02000000000000000000" pitchFamily="2" charset="0"/>
              </a:rPr>
              <a:t>Play the parachute game..</a:t>
            </a:r>
            <a:endParaRPr lang="en-GB" sz="800" dirty="0">
              <a:latin typeface="Twinkl Precursive" panose="02000000000000000000" pitchFamily="2" charset="0"/>
            </a:endParaRPr>
          </a:p>
          <a:p>
            <a:r>
              <a:rPr lang="en-GB" sz="800" dirty="0">
                <a:latin typeface="Twinkl Precursive" panose="02000000000000000000" pitchFamily="2" charset="0"/>
              </a:rPr>
              <a:t>Talk about ourselves </a:t>
            </a:r>
            <a:r>
              <a:rPr lang="en-GB" sz="800" dirty="0" smtClean="0">
                <a:latin typeface="Twinkl Precursive" panose="02000000000000000000" pitchFamily="2" charset="0"/>
              </a:rPr>
              <a:t>and introduce new children and allocate a buddy.</a:t>
            </a:r>
            <a:endParaRPr lang="en-GB" sz="800" dirty="0">
              <a:latin typeface="Twinkl Precursive" panose="02000000000000000000" pitchFamily="2" charset="0"/>
            </a:endParaRPr>
          </a:p>
          <a:p>
            <a:r>
              <a:rPr lang="en-GB" sz="800" dirty="0" smtClean="0">
                <a:latin typeface="Twinkl Precursive" panose="02000000000000000000" pitchFamily="2" charset="0"/>
              </a:rPr>
              <a:t>Discuss the school holidays and what you did  and where  you went.</a:t>
            </a:r>
          </a:p>
          <a:p>
            <a:r>
              <a:rPr lang="en-GB" sz="800" dirty="0" smtClean="0">
                <a:latin typeface="Twinkl Precursive" panose="02000000000000000000" pitchFamily="2" charset="0"/>
              </a:rPr>
              <a:t> Discuss </a:t>
            </a:r>
            <a:r>
              <a:rPr lang="en-GB" sz="800" dirty="0">
                <a:latin typeface="Twinkl Precursive" panose="02000000000000000000" pitchFamily="2" charset="0"/>
              </a:rPr>
              <a:t>where you would go on your magic carpet</a:t>
            </a:r>
            <a:r>
              <a:rPr lang="en-GB" sz="800" dirty="0" smtClean="0">
                <a:latin typeface="Twinkl Precursive" panose="02000000000000000000" pitchFamily="2" charset="0"/>
              </a:rPr>
              <a:t>.</a:t>
            </a:r>
            <a:endParaRPr lang="en-GB" sz="800" dirty="0">
              <a:latin typeface="Twinkl Precursive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5257800"/>
            <a:ext cx="2514600" cy="677108"/>
          </a:xfrm>
          <a:prstGeom prst="rect">
            <a:avLst/>
          </a:prstGeom>
          <a:solidFill>
            <a:srgbClr val="CCFFCC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u="sng" dirty="0">
                <a:latin typeface="Comic Sans MS" pitchFamily="66" charset="0"/>
              </a:rPr>
              <a:t>Fantastic Finish</a:t>
            </a:r>
          </a:p>
          <a:p>
            <a:r>
              <a:rPr lang="en-GB" sz="800" dirty="0">
                <a:latin typeface="Comic Sans MS" pitchFamily="66" charset="0"/>
              </a:rPr>
              <a:t>To go on an  expedition around the village </a:t>
            </a:r>
          </a:p>
          <a:p>
            <a:endParaRPr lang="en-GB" sz="1100" dirty="0">
              <a:latin typeface="Comic Sans MS" pitchFamily="66" charset="0"/>
            </a:endParaRPr>
          </a:p>
          <a:p>
            <a:endParaRPr lang="en-GB" sz="1100" dirty="0">
              <a:latin typeface="Comic Sans MS" pitchFamily="66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03838"/>
              </p:ext>
            </p:extLst>
          </p:nvPr>
        </p:nvGraphicFramePr>
        <p:xfrm>
          <a:off x="2743200" y="129531"/>
          <a:ext cx="6294474" cy="707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493"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As Scientists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Twinkl Cursive Looped" panose="02000000000000000000" pitchFamily="2" charset="0"/>
                        </a:rPr>
                        <a:t> we will…</a:t>
                      </a:r>
                      <a:endParaRPr lang="en-GB" sz="1000" dirty="0">
                        <a:solidFill>
                          <a:schemeClr val="tx1"/>
                        </a:solidFill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747"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National Curriculum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Suggested</a:t>
                      </a:r>
                      <a:r>
                        <a:rPr lang="en-GB" sz="800" b="1" baseline="0" dirty="0">
                          <a:latin typeface="Comic Sans MS" panose="030F0702030302020204" pitchFamily="66" charset="0"/>
                        </a:rPr>
                        <a:t> Activities</a:t>
                      </a:r>
                      <a:endParaRPr lang="en-GB" sz="800" b="1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Links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Assessment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928">
                <a:tc rowSpan="4"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observe </a:t>
                      </a: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and describe 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weather 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associated </a:t>
                      </a: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with the seasons.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be able to gather </a:t>
                      </a:r>
                      <a:r>
                        <a:rPr lang="en-GB" sz="800" kern="1200" dirty="0" smtClean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data </a:t>
                      </a: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to answer a question.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be able to observe and describe how the day length varies.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Identify, name, draw and label basic parts of the human body.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Know which part of the body is associated with each sense.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Be able to describe and compare animals.</a:t>
                      </a:r>
                    </a:p>
                    <a:p>
                      <a:endParaRPr lang="en-GB" sz="800" b="0" i="0" u="none" strike="noStrike" dirty="0">
                        <a:solidFill>
                          <a:srgbClr val="404040"/>
                        </a:solidFill>
                        <a:effectLst/>
                        <a:latin typeface="Twinkl Precursive" panose="02000000000000000000" pitchFamily="2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800" baseline="0" dirty="0" smtClean="0">
                          <a:latin typeface="Twinkl Precursive" panose="02000000000000000000" pitchFamily="2" charset="0"/>
                        </a:rPr>
                        <a:t>Seasons​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800" baseline="0" dirty="0" smtClean="0">
                          <a:latin typeface="Twinkl Precursive" panose="02000000000000000000" pitchFamily="2" charset="0"/>
                        </a:rPr>
                        <a:t>Animals including humans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800" baseline="0" dirty="0" smtClean="0">
                        <a:latin typeface="Twinkl Precursive" panose="02000000000000000000" pitchFamily="2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800" baseline="0" dirty="0" smtClean="0">
                          <a:latin typeface="Twinkl Precursive" panose="02000000000000000000" pitchFamily="2" charset="0"/>
                        </a:rPr>
                        <a:t>Go </a:t>
                      </a:r>
                      <a:r>
                        <a:rPr lang="en-GB" sz="800" baseline="0" dirty="0">
                          <a:latin typeface="Twinkl Precursive" panose="02000000000000000000" pitchFamily="2" charset="0"/>
                        </a:rPr>
                        <a:t>outside and observe the weather, discuss the months </a:t>
                      </a:r>
                      <a:r>
                        <a:rPr lang="en-GB" sz="800" baseline="0" dirty="0" smtClean="0">
                          <a:latin typeface="Twinkl Precursive" panose="02000000000000000000" pitchFamily="2" charset="0"/>
                        </a:rPr>
                        <a:t>of </a:t>
                      </a:r>
                      <a:r>
                        <a:rPr lang="en-GB" sz="800" baseline="0" dirty="0">
                          <a:latin typeface="Twinkl Precursive" panose="02000000000000000000" pitchFamily="2" charset="0"/>
                        </a:rPr>
                        <a:t>the year and the typical weather.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aseline="0" dirty="0" smtClean="0">
                          <a:latin typeface="Twinkl Precursive" panose="02000000000000000000" pitchFamily="2" charset="0"/>
                        </a:rPr>
                        <a:t>Discuss the Journey books and the weather in the different stories.</a:t>
                      </a:r>
                      <a:endParaRPr lang="en-GB" sz="800" baseline="0" dirty="0">
                        <a:latin typeface="Twinkl Precursive" panose="02000000000000000000" pitchFamily="2" charset="0"/>
                      </a:endParaRP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aseline="0" dirty="0">
                          <a:latin typeface="Twinkl Precursive" panose="02000000000000000000" pitchFamily="2" charset="0"/>
                        </a:rPr>
                        <a:t>Record the outside temperature and make a chart.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aseline="0" dirty="0" smtClean="0">
                          <a:latin typeface="Twinkl Precursive" panose="02000000000000000000" pitchFamily="2" charset="0"/>
                        </a:rPr>
                        <a:t>Discuss </a:t>
                      </a:r>
                      <a:r>
                        <a:rPr lang="en-GB" sz="800" baseline="0" dirty="0">
                          <a:latin typeface="Twinkl Precursive" panose="02000000000000000000" pitchFamily="2" charset="0"/>
                        </a:rPr>
                        <a:t>what we already know.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aseline="0" dirty="0">
                          <a:latin typeface="Twinkl Precursive" panose="02000000000000000000" pitchFamily="2" charset="0"/>
                        </a:rPr>
                        <a:t>Draw a body and label senses.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aseline="0" dirty="0">
                          <a:latin typeface="Twinkl Precursive" panose="02000000000000000000" pitchFamily="2" charset="0"/>
                        </a:rPr>
                        <a:t>Bird watch in forest school.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800" baseline="0" dirty="0">
                          <a:latin typeface="Twinkl Precursive" panose="02000000000000000000" pitchFamily="2" charset="0"/>
                        </a:rPr>
                        <a:t>Look at school grounds and discuss animal habitats.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aseline="0" dirty="0">
                          <a:latin typeface="Twinkl Precursive" panose="02000000000000000000" pitchFamily="2" charset="0"/>
                        </a:rPr>
                        <a:t>Visit the village pond.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aseline="0" dirty="0" smtClean="0">
                          <a:latin typeface="Twinkl Precursive" panose="02000000000000000000" pitchFamily="2" charset="0"/>
                        </a:rPr>
                        <a:t>Listen to and take part in </a:t>
                      </a:r>
                      <a:r>
                        <a:rPr lang="en-GB" sz="800" baseline="0" dirty="0" smtClean="0">
                          <a:latin typeface="Twinkl Precursive" panose="02000000000000000000" pitchFamily="2" charset="0"/>
                        </a:rPr>
                        <a:t>‘Now </a:t>
                      </a:r>
                      <a:r>
                        <a:rPr lang="en-GB" sz="800" baseline="0" dirty="0" smtClean="0">
                          <a:latin typeface="Twinkl Precursive" panose="02000000000000000000" pitchFamily="2" charset="0"/>
                        </a:rPr>
                        <a:t>Press Play’ story about seasons.</a:t>
                      </a:r>
                      <a:endParaRPr lang="en-GB" sz="800" baseline="0" dirty="0">
                        <a:latin typeface="Twinkl Precursive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Twinkl Precursive" panose="02000000000000000000" pitchFamily="2" charset="0"/>
                        </a:rPr>
                        <a:t>Maths</a:t>
                      </a:r>
                    </a:p>
                    <a:p>
                      <a:r>
                        <a:rPr lang="en-GB" sz="800" dirty="0">
                          <a:latin typeface="Twinkl Precursive" panose="02000000000000000000" pitchFamily="2" charset="0"/>
                        </a:rPr>
                        <a:t>ICT</a:t>
                      </a:r>
                    </a:p>
                    <a:p>
                      <a:r>
                        <a:rPr lang="en-GB" sz="800" dirty="0">
                          <a:latin typeface="Twinkl Precursive" panose="02000000000000000000" pitchFamily="2" charset="0"/>
                        </a:rPr>
                        <a:t>Art</a:t>
                      </a:r>
                    </a:p>
                    <a:p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endParaRPr lang="en-GB" sz="800" dirty="0">
                        <a:latin typeface="Twinkl Precursive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GB" sz="800" baseline="0" dirty="0">
                          <a:latin typeface="Twinkl Precursive" panose="02000000000000000000" pitchFamily="2" charset="0"/>
                        </a:rPr>
                        <a:t>Pictures and labelling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Precursive" panose="02000000000000000000" pitchFamily="2" charset="0"/>
                        </a:rPr>
                        <a:t>Through spoken word- questions and answers</a:t>
                      </a:r>
                    </a:p>
                    <a:p>
                      <a:pPr marL="117475" lvl="0" indent="-117475">
                        <a:buFont typeface="Arial" pitchFamily="34" charset="0"/>
                        <a:buChar char="•"/>
                      </a:pPr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pPr marL="117475" lvl="0" indent="-117475">
                        <a:buFont typeface="Arial" pitchFamily="34" charset="0"/>
                        <a:buChar char="•"/>
                      </a:pPr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pPr marL="117475" lvl="0" indent="-117475">
                        <a:buFont typeface="Arial" pitchFamily="34" charset="0"/>
                        <a:buChar char="•"/>
                      </a:pPr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pPr marL="117475" lvl="0" indent="-117475">
                        <a:buFont typeface="Arial" pitchFamily="34" charset="0"/>
                        <a:buChar char="•"/>
                      </a:pPr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pPr marL="117475" lvl="0" indent="-117475">
                        <a:buFont typeface="Arial" pitchFamily="34" charset="0"/>
                        <a:buChar char="•"/>
                      </a:pPr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pPr marL="117475" lvl="0" indent="-117475">
                        <a:buFont typeface="Arial" pitchFamily="34" charset="0"/>
                        <a:buChar char="•"/>
                      </a:pPr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pPr marL="117475" lvl="0" indent="-117475">
                        <a:buFont typeface="Arial" pitchFamily="34" charset="0"/>
                        <a:buChar char="•"/>
                      </a:pPr>
                      <a:endParaRPr lang="en-GB" sz="800" dirty="0">
                        <a:latin typeface="Twinkl Precursive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2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800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800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355558"/>
                  </a:ext>
                </a:extLst>
              </a:tr>
              <a:tr h="13920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800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800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8035892"/>
                  </a:ext>
                </a:extLst>
              </a:tr>
              <a:tr h="111267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800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800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498645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400089"/>
              </p:ext>
            </p:extLst>
          </p:nvPr>
        </p:nvGraphicFramePr>
        <p:xfrm>
          <a:off x="76200" y="3924300"/>
          <a:ext cx="8343933" cy="192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6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087">
                <a:tc gridSpan="4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Twinkl Precursive" panose="02000000000000000000" pitchFamily="2" charset="0"/>
                        </a:rPr>
                        <a:t>As</a:t>
                      </a:r>
                      <a:r>
                        <a:rPr lang="en-GB" sz="1000" baseline="0" dirty="0">
                          <a:latin typeface="Twinkl Precursive" panose="02000000000000000000" pitchFamily="2" charset="0"/>
                        </a:rPr>
                        <a:t> authors and communicators we will…</a:t>
                      </a:r>
                      <a:endParaRPr lang="en-GB" sz="1000" dirty="0">
                        <a:latin typeface="Twinkl Precursive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Reading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Writing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Links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Assessment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783">
                <a:tc>
                  <a:txBody>
                    <a:bodyPr/>
                    <a:lstStyle/>
                    <a:p>
                      <a:pPr marL="171450" marR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Apply phonic knowledge and skills to decode words.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Read common exception words</a:t>
                      </a:r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1200" baseline="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Develop pleasure in reading, motivation to read, vocabulary and understanding by discussing word meanings, linking new meanings to those already known</a:t>
                      </a:r>
                      <a:endParaRPr lang="en-US" sz="800" dirty="0">
                        <a:latin typeface="Twinkl Precursive" panose="02000000000000000000" pitchFamily="2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1200" baseline="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Answer questions in discussion with the teacher and make simple inferences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Taught to write sentences</a:t>
                      </a:r>
                    </a:p>
                    <a:p>
                      <a:pPr marL="171450" marR="0" lvl="0" indent="-17145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00" kern="1200" baseline="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Apply phonic knowledge to writing.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</a:rPr>
                        <a:t>Consolidate capital letters, full </a:t>
                      </a:r>
                      <a:r>
                        <a:rPr lang="en-GB" sz="8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</a:rPr>
                        <a:t>stops, exclamation </a:t>
                      </a:r>
                      <a:r>
                        <a:rPr lang="en-GB" sz="800" b="0" i="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</a:rPr>
                        <a:t>marks, finger </a:t>
                      </a:r>
                      <a:r>
                        <a:rPr lang="en-GB" sz="8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</a:rPr>
                        <a:t>spaces, speech bubbles </a:t>
                      </a:r>
                      <a:r>
                        <a:rPr lang="en-GB" sz="800" b="0" i="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</a:rPr>
                        <a:t>and bullet points.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,Sans-Serif" panose="020B0604020202020204" pitchFamily="34" charset="0"/>
                        <a:buChar char="•"/>
                      </a:pPr>
                      <a:r>
                        <a:rPr lang="en-GB" sz="8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</a:rPr>
                        <a:t>What might your own story about a ‘Journey’ include?</a:t>
                      </a:r>
                      <a:endParaRPr lang="en-GB" sz="800" b="0" i="0" u="none" strike="noStrike" kern="1200" baseline="0" noProof="0" dirty="0">
                        <a:solidFill>
                          <a:schemeClr val="dk1"/>
                        </a:solidFill>
                        <a:effectLst/>
                        <a:latin typeface="Twinkl Precursive" panose="02000000000000000000" pitchFamily="2" charset="0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effectLst/>
                          <a:latin typeface="Twinkl Precursive" panose="02000000000000000000" pitchFamily="2" charset="0"/>
                          <a:ea typeface="+mn-ea"/>
                          <a:cs typeface="+mn-cs"/>
                        </a:rPr>
                        <a:t>Make a word bank that includes words you could use to describe the people, places and events in the story.</a:t>
                      </a:r>
                      <a:endParaRPr lang="en-GB" sz="800" kern="1200" baseline="0" dirty="0">
                        <a:solidFill>
                          <a:schemeClr val="dk1"/>
                        </a:solidFill>
                        <a:effectLst/>
                        <a:latin typeface="Twinkl Precursive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GB" sz="800" kern="1200" baseline="0" dirty="0">
                        <a:solidFill>
                          <a:schemeClr val="dk1"/>
                        </a:solidFill>
                        <a:effectLst/>
                        <a:latin typeface="Twinkl Precursive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Twinkl Precursive" panose="02000000000000000000" pitchFamily="2" charset="0"/>
                        </a:rPr>
                        <a:t>ICT</a:t>
                      </a:r>
                    </a:p>
                    <a:p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endParaRPr lang="en-GB" sz="800" dirty="0">
                        <a:latin typeface="Twinkl Precursive" panose="02000000000000000000" pitchFamily="2" charset="0"/>
                      </a:endParaRPr>
                    </a:p>
                    <a:p>
                      <a:endParaRPr lang="en-GB" sz="800" dirty="0">
                        <a:latin typeface="Twinkl Precursive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lvl="0" indent="-117475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GB" sz="800" b="0" i="0" u="none" strike="noStrike" noProof="0" dirty="0">
                          <a:latin typeface="Twinkl Precursive" panose="02000000000000000000" pitchFamily="2" charset="0"/>
                        </a:rPr>
                        <a:t>Self/peer assessment</a:t>
                      </a:r>
                    </a:p>
                    <a:p>
                      <a:pPr marL="117475" lvl="0" indent="-117475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GB" sz="800" b="0" i="0" u="none" strike="noStrike" noProof="0" dirty="0">
                          <a:latin typeface="Twinkl Precursive" panose="02000000000000000000" pitchFamily="2" charset="0"/>
                        </a:rPr>
                        <a:t>Finished piece of writing.</a:t>
                      </a:r>
                    </a:p>
                    <a:p>
                      <a:pPr lvl="0">
                        <a:buNone/>
                      </a:pPr>
                      <a:endParaRPr lang="en-GB" sz="800" dirty="0">
                        <a:latin typeface="Twinkl Precursive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200" y="1599962"/>
            <a:ext cx="2486024" cy="1569660"/>
          </a:xfrm>
          <a:prstGeom prst="rect">
            <a:avLst/>
          </a:prstGeom>
          <a:solidFill>
            <a:srgbClr val="FFFFCC"/>
          </a:solidFill>
          <a:ln w="19050">
            <a:solidFill>
              <a:srgbClr val="FFFF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b="1" u="sng" dirty="0">
                <a:latin typeface="Twinkl Precursive" panose="02000000000000000000" pitchFamily="2" charset="0"/>
              </a:rPr>
              <a:t>As readers we will...</a:t>
            </a:r>
          </a:p>
          <a:p>
            <a:r>
              <a:rPr lang="en-GB" sz="800" b="1" u="sng" dirty="0" smtClean="0">
                <a:latin typeface="Twinkl Precursive" panose="02000000000000000000" pitchFamily="2" charset="0"/>
              </a:rPr>
              <a:t>Read</a:t>
            </a:r>
            <a:endParaRPr lang="en-GB" sz="800" b="1" u="sng" dirty="0">
              <a:latin typeface="Twinkl Precursive" panose="02000000000000000000" pitchFamily="2" charset="0"/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GB" sz="800" dirty="0" smtClean="0">
                <a:latin typeface="Twinkl Precursive" panose="02000000000000000000" pitchFamily="2" charset="0"/>
              </a:rPr>
              <a:t>Journey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GB" sz="800" dirty="0" smtClean="0">
                <a:latin typeface="Twinkl Precursive" panose="02000000000000000000" pitchFamily="2" charset="0"/>
              </a:rPr>
              <a:t>Quest</a:t>
            </a:r>
          </a:p>
          <a:p>
            <a:pPr marL="117475" indent="-117475">
              <a:buFont typeface="Arial" pitchFamily="34" charset="0"/>
              <a:buChar char="•"/>
            </a:pPr>
            <a:r>
              <a:rPr lang="en-GB" sz="800" dirty="0" smtClean="0">
                <a:latin typeface="Twinkl Precursive" panose="02000000000000000000" pitchFamily="2" charset="0"/>
              </a:rPr>
              <a:t>Return</a:t>
            </a:r>
          </a:p>
          <a:p>
            <a:endParaRPr lang="en-GB" sz="800" dirty="0" err="1">
              <a:latin typeface="Twinkl Precursive" panose="02000000000000000000" pitchFamily="2" charset="0"/>
            </a:endParaRPr>
          </a:p>
          <a:p>
            <a:r>
              <a:rPr lang="en-GB" sz="800" b="1" u="sng" dirty="0">
                <a:latin typeface="Twinkl Precursive" panose="02000000000000000000" pitchFamily="2" charset="0"/>
              </a:rPr>
              <a:t>Spoken Word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Twinkl Precursive" panose="02000000000000000000" pitchFamily="2" charset="0"/>
              </a:rPr>
              <a:t>Listen to and discuss stories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Twinkl Precursive" panose="02000000000000000000" pitchFamily="2" charset="0"/>
              </a:rPr>
              <a:t>Compose a sentence orally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Twinkl Precursive" panose="02000000000000000000" pitchFamily="2" charset="0"/>
              </a:rPr>
              <a:t>Read aloud their writing to the teacher/class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latin typeface="Twinkl Precursive" panose="02000000000000000000" pitchFamily="2" charset="0"/>
              </a:rPr>
              <a:t>Ask simple questions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2708" y="5378915"/>
            <a:ext cx="2257425" cy="615553"/>
          </a:xfrm>
          <a:prstGeom prst="rect">
            <a:avLst/>
          </a:prstGeom>
          <a:solidFill>
            <a:srgbClr val="FFFFCC"/>
          </a:solidFill>
          <a:ln w="19050">
            <a:solidFill>
              <a:srgbClr val="FFFF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 b="1" u="sng" dirty="0">
                <a:latin typeface="Twinkl Precursive" panose="02000000000000000000" pitchFamily="2" charset="0"/>
              </a:rPr>
              <a:t>Trips/</a:t>
            </a:r>
            <a:r>
              <a:rPr lang="en-GB" sz="1000" b="1" u="sng" dirty="0">
                <a:latin typeface="Twinkl Precursive" panose="02000000000000000000" pitchFamily="2" charset="0"/>
                <a:ea typeface="+mn-lt"/>
                <a:cs typeface="+mn-lt"/>
              </a:rPr>
              <a:t>Fantastic Finish - </a:t>
            </a:r>
            <a:endParaRPr lang="en-GB" sz="1000" dirty="0">
              <a:latin typeface="Twinkl Precursive" panose="02000000000000000000" pitchFamily="2" charset="0"/>
            </a:endParaRPr>
          </a:p>
          <a:p>
            <a:r>
              <a:rPr lang="en-GB" sz="800" dirty="0" smtClean="0">
                <a:latin typeface="Twinkl Precursive" panose="02000000000000000000" pitchFamily="2" charset="0"/>
              </a:rPr>
              <a:t>Visit to Bredgar and </a:t>
            </a:r>
            <a:r>
              <a:rPr lang="en-GB" sz="800" dirty="0">
                <a:latin typeface="Twinkl Precursive" panose="02000000000000000000" pitchFamily="2" charset="0"/>
              </a:rPr>
              <a:t>W</a:t>
            </a:r>
            <a:r>
              <a:rPr lang="en-GB" sz="800" dirty="0" smtClean="0">
                <a:latin typeface="Twinkl Precursive" panose="02000000000000000000" pitchFamily="2" charset="0"/>
              </a:rPr>
              <a:t>ormshill railway.</a:t>
            </a:r>
            <a:endParaRPr lang="en-GB" sz="800" dirty="0">
              <a:latin typeface="Twinkl Cursive Looped" panose="02000000000000000000" pitchFamily="2" charset="0"/>
            </a:endParaRPr>
          </a:p>
          <a:p>
            <a:endParaRPr lang="en-GB" sz="8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3362" y="2847082"/>
            <a:ext cx="2667000" cy="1323439"/>
          </a:xfrm>
          <a:prstGeom prst="rect">
            <a:avLst/>
          </a:prstGeom>
          <a:solidFill>
            <a:srgbClr val="CCCCFF"/>
          </a:solidFill>
          <a:ln w="19050">
            <a:solidFill>
              <a:srgbClr val="9999FF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b="1" dirty="0">
                <a:latin typeface="Twinkl Precursive" panose="02000000000000000000" pitchFamily="2" charset="0"/>
              </a:rPr>
              <a:t>As Respectful Citizens we will</a:t>
            </a:r>
            <a:r>
              <a:rPr lang="en-GB" sz="800" b="1" dirty="0" smtClean="0">
                <a:latin typeface="Twinkl Precursive" panose="02000000000000000000" pitchFamily="2" charset="0"/>
              </a:rPr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 smtClean="0">
                <a:latin typeface="Twinkl Precursive" panose="02000000000000000000" pitchFamily="2" charset="0"/>
              </a:rPr>
              <a:t>Discuss the class/school rules and rewards.</a:t>
            </a:r>
            <a:endParaRPr lang="en-GB" sz="800" dirty="0">
              <a:latin typeface="Twinkl Precursive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dk1"/>
                </a:solidFill>
                <a:latin typeface="Twinkl Precursive" panose="02000000000000000000" pitchFamily="2" charset="0"/>
              </a:rPr>
              <a:t>Explore how to make healthy choices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dk1"/>
                </a:solidFill>
                <a:latin typeface="Twinkl Precursive" panose="02000000000000000000" pitchFamily="2" charset="0"/>
              </a:rPr>
              <a:t>Explore how we manage our feelings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dk1"/>
                </a:solidFill>
                <a:latin typeface="Twinkl Precursive" panose="02000000000000000000" pitchFamily="2" charset="0"/>
              </a:rPr>
              <a:t>Learn about personal hygiene.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dk1"/>
                </a:solidFill>
                <a:latin typeface="Twinkl Precursive" panose="02000000000000000000" pitchFamily="2" charset="0"/>
              </a:rPr>
              <a:t>Learn about Christians and what they believe in.</a:t>
            </a:r>
          </a:p>
        </p:txBody>
      </p:sp>
      <p:sp>
        <p:nvSpPr>
          <p:cNvPr id="4" name="Cloud 3"/>
          <p:cNvSpPr/>
          <p:nvPr/>
        </p:nvSpPr>
        <p:spPr>
          <a:xfrm>
            <a:off x="2013178" y="3050907"/>
            <a:ext cx="2554726" cy="875147"/>
          </a:xfrm>
          <a:prstGeom prst="cloud">
            <a:avLst/>
          </a:prstGeom>
          <a:solidFill>
            <a:srgbClr val="FFCC00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dirty="0" smtClean="0">
                <a:latin typeface="Twinkl Precursive"/>
              </a:rPr>
              <a:t>A Journey</a:t>
            </a:r>
            <a:endParaRPr lang="en-GB" sz="2000" dirty="0">
              <a:latin typeface="Twinkl Precursive"/>
            </a:endParaRPr>
          </a:p>
        </p:txBody>
      </p:sp>
      <p:pic>
        <p:nvPicPr>
          <p:cNvPr id="5" name="Picture 8" descr="Image result for writing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4842" y="5482933"/>
            <a:ext cx="1023070" cy="102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514541B-D30E-4469-9859-AD73CB948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31147" y="1540290"/>
            <a:ext cx="828674" cy="644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E146A1-B543-4B43-B77F-12401D34B3E6}"/>
              </a:ext>
            </a:extLst>
          </p:cNvPr>
          <p:cNvSpPr txBox="1"/>
          <p:nvPr/>
        </p:nvSpPr>
        <p:spPr>
          <a:xfrm>
            <a:off x="8658225" y="3032125"/>
            <a:ext cx="504825" cy="107950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2A1BD3-8F3B-4AE3-9F39-3736F474FDF1}"/>
              </a:ext>
            </a:extLst>
          </p:cNvPr>
          <p:cNvSpPr txBox="1"/>
          <p:nvPr/>
        </p:nvSpPr>
        <p:spPr>
          <a:xfrm>
            <a:off x="7500938" y="3228975"/>
            <a:ext cx="409575" cy="146050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5850A3-28B8-470E-B329-17188D7A9AEC}"/>
              </a:ext>
            </a:extLst>
          </p:cNvPr>
          <p:cNvSpPr txBox="1"/>
          <p:nvPr/>
        </p:nvSpPr>
        <p:spPr>
          <a:xfrm>
            <a:off x="5200650" y="4259263"/>
            <a:ext cx="819150" cy="1365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1147" y="5783805"/>
            <a:ext cx="1419225" cy="47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186" y="3248025"/>
            <a:ext cx="903569" cy="803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2778" y="1373584"/>
            <a:ext cx="1132958" cy="6639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4762" y="2184398"/>
            <a:ext cx="965600" cy="7265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599" y="5934908"/>
            <a:ext cx="361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u="sng" dirty="0" smtClean="0">
                <a:latin typeface="Twinkl Precursive" panose="02000000000000000000" pitchFamily="2" charset="0"/>
              </a:rPr>
              <a:t>French</a:t>
            </a:r>
          </a:p>
          <a:p>
            <a:endParaRPr lang="en-GB" sz="800" dirty="0">
              <a:latin typeface="Twinkl Precursive" panose="02000000000000000000" pitchFamily="2" charset="0"/>
            </a:endParaRPr>
          </a:p>
          <a:p>
            <a:r>
              <a:rPr lang="en-GB" sz="800" dirty="0" smtClean="0">
                <a:latin typeface="Twinkl Precursive" panose="02000000000000000000" pitchFamily="2" charset="0"/>
              </a:rPr>
              <a:t>Learn basic vocabulary.</a:t>
            </a:r>
          </a:p>
          <a:p>
            <a:r>
              <a:rPr lang="en-GB" sz="800" dirty="0" smtClean="0">
                <a:latin typeface="Twinkl Precursive" panose="02000000000000000000" pitchFamily="2" charset="0"/>
              </a:rPr>
              <a:t>Learn to count to 10</a:t>
            </a:r>
          </a:p>
          <a:p>
            <a:r>
              <a:rPr lang="en-GB" sz="800" dirty="0" smtClean="0">
                <a:latin typeface="Twinkl Precursive" panose="02000000000000000000" pitchFamily="2" charset="0"/>
              </a:rPr>
              <a:t>Learn to say </a:t>
            </a:r>
            <a:r>
              <a:rPr lang="en-GB" sz="800" dirty="0" smtClean="0">
                <a:latin typeface="Twinkl Precursive" panose="02000000000000000000" pitchFamily="2" charset="0"/>
              </a:rPr>
              <a:t>‘How </a:t>
            </a:r>
            <a:r>
              <a:rPr lang="en-GB" sz="800" dirty="0" smtClean="0">
                <a:latin typeface="Twinkl Precursive" panose="02000000000000000000" pitchFamily="2" charset="0"/>
              </a:rPr>
              <a:t>are you</a:t>
            </a:r>
            <a:r>
              <a:rPr lang="en-GB" sz="800" dirty="0" smtClean="0">
                <a:latin typeface="Twinkl Precursive" panose="02000000000000000000" pitchFamily="2" charset="0"/>
              </a:rPr>
              <a:t>’ and answer </a:t>
            </a:r>
          </a:p>
          <a:p>
            <a:r>
              <a:rPr lang="en-GB" sz="800" dirty="0" smtClean="0">
                <a:latin typeface="Twinkl Precursive" panose="02000000000000000000" pitchFamily="2" charset="0"/>
              </a:rPr>
              <a:t>‘</a:t>
            </a:r>
            <a:r>
              <a:rPr lang="en-GB" sz="800" dirty="0" smtClean="0">
                <a:latin typeface="Twinkl Precursive" panose="02000000000000000000" pitchFamily="2" charset="0"/>
              </a:rPr>
              <a:t>How I feel’</a:t>
            </a:r>
          </a:p>
          <a:p>
            <a:r>
              <a:rPr lang="en-GB" sz="800" dirty="0" smtClean="0">
                <a:latin typeface="Twinkl Precursive" panose="02000000000000000000" pitchFamily="2" charset="0"/>
              </a:rPr>
              <a:t>Talk about my family.</a:t>
            </a:r>
          </a:p>
          <a:p>
            <a:endParaRPr lang="en-GB" sz="800" dirty="0" smtClean="0">
              <a:latin typeface="Twinkl Precursive" panose="02000000000000000000" pitchFamily="2" charset="0"/>
            </a:endParaRPr>
          </a:p>
          <a:p>
            <a:endParaRPr lang="en-GB" sz="800" dirty="0">
              <a:latin typeface="Twinkl Precursive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50653"/>
              </p:ext>
            </p:extLst>
          </p:nvPr>
        </p:nvGraphicFramePr>
        <p:xfrm>
          <a:off x="4648200" y="152401"/>
          <a:ext cx="4343399" cy="2310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3451"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As Artists we will…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54"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National Curriculum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Suggested</a:t>
                      </a:r>
                      <a:r>
                        <a:rPr lang="en-GB" sz="800" b="1" baseline="0" dirty="0">
                          <a:latin typeface="Comic Sans MS" panose="030F0702030302020204" pitchFamily="66" charset="0"/>
                        </a:rPr>
                        <a:t> Activities</a:t>
                      </a:r>
                      <a:endParaRPr lang="en-GB" sz="800" b="1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Link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Assessment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68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</a:rPr>
                        <a:t>Pupils should be taught:</a:t>
                      </a:r>
                    </a:p>
                    <a:p>
                      <a:pPr algn="l" fontAlgn="ctr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</a:rPr>
                        <a:t> to use a range of materials creatively.</a:t>
                      </a:r>
                    </a:p>
                    <a:p>
                      <a:pPr algn="l" fontAlgn="ctr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</a:rPr>
                        <a:t>To use drawing, painting and sculpture to develop and share their ideas.</a:t>
                      </a:r>
                    </a:p>
                    <a:p>
                      <a:pPr algn="l" fontAlgn="ctr"/>
                      <a:r>
                        <a:rPr lang="en-GB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</a:rPr>
                        <a:t>To develop a wide range of art and design techniques in using colour, pattern, texture, line, shape, form and space about the work of a range of artists.</a:t>
                      </a:r>
                      <a:endParaRPr lang="en-GB" sz="800" b="0" i="0" u="none" strike="noStrike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GB" sz="800" b="1" u="none" kern="1200" baseline="0" dirty="0" smtClean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Portraits and photography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Look at two famous Italian painters of portraits from the Renaissance period.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Discuss What is meant by the phrase ‘perfecting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your art’?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Copy the style of Warhol to create a 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portrait of a famous person.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Look at photographs </a:t>
                      </a:r>
                      <a:r>
                        <a:rPr lang="en-GB" sz="800" kern="1200" baseline="0" smtClean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of portraits.</a:t>
                      </a:r>
                      <a:endParaRPr lang="en-GB" sz="800" kern="1200" baseline="0" dirty="0" smtClean="0">
                        <a:solidFill>
                          <a:schemeClr val="dk1"/>
                        </a:solidFill>
                        <a:latin typeface="Twinkl Cursive Looped"/>
                        <a:ea typeface="+mn-ea"/>
                        <a:cs typeface="+mn-cs"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GB" sz="800" kern="1200" baseline="0" dirty="0">
                        <a:solidFill>
                          <a:schemeClr val="dk1"/>
                        </a:solidFill>
                        <a:latin typeface="Twinkl Cursive Looped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Twinkl Cursive Looped"/>
                        </a:rPr>
                        <a:t>Sci</a:t>
                      </a:r>
                      <a:endParaRPr lang="en-GB" sz="1000" dirty="0">
                        <a:latin typeface="Twinkl Cursive Looped"/>
                      </a:endParaRPr>
                    </a:p>
                    <a:p>
                      <a:endParaRPr lang="en-GB" sz="1000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 panose="02000000000000000000" pitchFamily="2" charset="0"/>
                        </a:rPr>
                        <a:t>Self/peer</a:t>
                      </a:r>
                      <a:r>
                        <a:rPr lang="en-GB" sz="800" baseline="0" dirty="0">
                          <a:latin typeface="Twinkl Cursive Looped" panose="02000000000000000000" pitchFamily="2" charset="0"/>
                        </a:rPr>
                        <a:t> assessment</a:t>
                      </a:r>
                      <a:endParaRPr lang="en-GB" sz="800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877844"/>
              </p:ext>
            </p:extLst>
          </p:nvPr>
        </p:nvGraphicFramePr>
        <p:xfrm>
          <a:off x="66680" y="2562227"/>
          <a:ext cx="4495796" cy="272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556"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dirty="0"/>
                        <a:t>As mathematicians</a:t>
                      </a:r>
                      <a:r>
                        <a:rPr lang="en-GB" sz="1100" baseline="0" dirty="0"/>
                        <a:t> we will…</a:t>
                      </a:r>
                      <a:endParaRPr lang="en-GB" sz="11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62"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National Curriculum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Suggested</a:t>
                      </a:r>
                      <a:r>
                        <a:rPr lang="en-GB" sz="800" b="1" baseline="0" dirty="0">
                          <a:latin typeface="Comic Sans MS" panose="030F0702030302020204" pitchFamily="66" charset="0"/>
                        </a:rPr>
                        <a:t> Activities</a:t>
                      </a:r>
                      <a:endParaRPr lang="en-GB" sz="800" b="1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Assessment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5782"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b="1" baseline="0" dirty="0">
                          <a:latin typeface="Twinkl Cursive Looped"/>
                        </a:rPr>
                        <a:t>Place value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b="1" baseline="0" dirty="0">
                          <a:latin typeface="Twinkl Cursive Looped"/>
                        </a:rPr>
                        <a:t>Number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Sorting objects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Counting objects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Represent objects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Count forwards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Count backwards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Count one more/one less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Introduce &gt;, &lt; and =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Find the difference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Compare statements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Ordinal numbers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 smtClean="0">
                          <a:latin typeface="Twinkl Cursive Looped"/>
                        </a:rPr>
                        <a:t>Introduce </a:t>
                      </a:r>
                      <a:r>
                        <a:rPr lang="en-GB" sz="800" dirty="0">
                          <a:latin typeface="Twinkl Cursive Looped"/>
                        </a:rPr>
                        <a:t>a </a:t>
                      </a:r>
                      <a:r>
                        <a:rPr lang="en-GB" sz="800" dirty="0" smtClean="0">
                          <a:latin typeface="Twinkl Cursive Looped"/>
                        </a:rPr>
                        <a:t>number line.</a:t>
                      </a:r>
                      <a:endParaRPr lang="en-GB" sz="800" dirty="0">
                        <a:latin typeface="Twinkl Cursive Looped"/>
                      </a:endParaRP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Part-whole model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Number bonds to 10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Addition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/>
                        </a:rPr>
                        <a:t>Subtraction</a:t>
                      </a: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endParaRPr lang="en-GB" sz="800" dirty="0">
                        <a:latin typeface="Twinkl Cursive Looped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GB" sz="800" baseline="0" dirty="0">
                          <a:latin typeface="Twinkl Cursive Looped" panose="02000000000000000000" pitchFamily="2" charset="0"/>
                        </a:rPr>
                        <a:t>Assessment paper at the start of the unit and then again at the end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GB" sz="800" baseline="0" dirty="0">
                          <a:latin typeface="Twinkl Cursive Looped"/>
                        </a:rPr>
                        <a:t>Ongoing class-based assessment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800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591515"/>
              </p:ext>
            </p:extLst>
          </p:nvPr>
        </p:nvGraphicFramePr>
        <p:xfrm>
          <a:off x="4648200" y="2362200"/>
          <a:ext cx="4391024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448"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Twinkl Cursive Looped" panose="02000000000000000000" pitchFamily="2" charset="0"/>
                        </a:rPr>
                        <a:t>As</a:t>
                      </a:r>
                      <a:r>
                        <a:rPr lang="en-GB" sz="1100" baseline="0" dirty="0">
                          <a:latin typeface="Twinkl Cursive Looped" panose="02000000000000000000" pitchFamily="2" charset="0"/>
                        </a:rPr>
                        <a:t>  technicians we will…</a:t>
                      </a:r>
                      <a:endParaRPr lang="en-GB" sz="1100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"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Twinkl Cursive Looped" panose="02000000000000000000" pitchFamily="2" charset="0"/>
                        </a:rPr>
                        <a:t>National Curriculum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Twinkl Cursive Looped" panose="02000000000000000000" pitchFamily="2" charset="0"/>
                        </a:rPr>
                        <a:t>Suggested</a:t>
                      </a:r>
                      <a:r>
                        <a:rPr lang="en-GB" sz="800" b="1" baseline="0" dirty="0">
                          <a:latin typeface="Twinkl Cursive Looped" panose="02000000000000000000" pitchFamily="2" charset="0"/>
                        </a:rPr>
                        <a:t> Activities</a:t>
                      </a:r>
                      <a:endParaRPr lang="en-GB" sz="800" b="1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Twinkl Cursive Looped" panose="02000000000000000000" pitchFamily="2" charset="0"/>
                        </a:rPr>
                        <a:t>Links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Twinkl Cursive Looped" panose="02000000000000000000" pitchFamily="2" charset="0"/>
                        </a:rPr>
                        <a:t>Assessment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24">
                <a:tc rowSpan="4">
                  <a:txBody>
                    <a:bodyPr/>
                    <a:lstStyle/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r>
                        <a:rPr lang="en-GB" sz="800" b="0" dirty="0">
                          <a:latin typeface="Twinkl Cursive Looped"/>
                        </a:rPr>
                        <a:t>Use of technology beyond school.</a:t>
                      </a:r>
                    </a:p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endParaRPr lang="en-GB" sz="800" b="0" dirty="0">
                        <a:latin typeface="Twinkl Cursive Looped"/>
                      </a:endParaRPr>
                    </a:p>
                    <a:p>
                      <a:pPr marL="0" indent="0" algn="l" fontAlgn="t">
                        <a:buFont typeface="Arial" panose="020B0604020202020204" pitchFamily="34" charset="0"/>
                        <a:buNone/>
                      </a:pPr>
                      <a:endParaRPr lang="en-GB" sz="800" b="0" i="0" u="none" strike="noStrike" baseline="0" dirty="0">
                        <a:solidFill>
                          <a:srgbClr val="404040"/>
                        </a:solidFill>
                        <a:effectLst/>
                        <a:latin typeface="Twinkl Cursive Looped" panose="02000000000000000000" pitchFamily="2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0" baseline="0" dirty="0">
                          <a:latin typeface="Twinkl Cursive Looped"/>
                        </a:rPr>
                        <a:t>On-line Safety unit.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800" b="0" baseline="0" dirty="0">
                          <a:latin typeface="Twinkl Cursive Looped"/>
                        </a:rPr>
                        <a:t>Technology outside school unit</a:t>
                      </a:r>
                      <a:r>
                        <a:rPr lang="en-GB" sz="800" b="0" baseline="0" dirty="0" smtClean="0">
                          <a:latin typeface="Twinkl Cursive Looped"/>
                        </a:rPr>
                        <a:t>.</a:t>
                      </a:r>
                      <a:endParaRPr lang="en-GB" sz="800" b="0" baseline="0" dirty="0">
                        <a:latin typeface="Twinkl Cursive Looped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winkl Cursive Looped" panose="02000000000000000000" pitchFamily="2" charset="0"/>
                        </a:rPr>
                        <a:t>PSHE</a:t>
                      </a:r>
                    </a:p>
                    <a:p>
                      <a:endParaRPr lang="en-GB" sz="1000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 panose="02000000000000000000" pitchFamily="2" charset="0"/>
                        </a:rPr>
                        <a:t>Peer-evaluation</a:t>
                      </a:r>
                      <a:r>
                        <a:rPr lang="en-GB" sz="800" baseline="0" dirty="0">
                          <a:latin typeface="Twinkl Cursive Looped" panose="02000000000000000000" pitchFamily="2" charset="0"/>
                        </a:rPr>
                        <a:t>, using the specified success criteria </a:t>
                      </a:r>
                      <a:endParaRPr lang="en-GB" sz="800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5414154"/>
                  </a:ext>
                </a:extLst>
              </a:tr>
              <a:tr h="1463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74819"/>
                  </a:ext>
                </a:extLst>
              </a:tr>
              <a:tr h="14630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022936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27303"/>
              </p:ext>
            </p:extLst>
          </p:nvPr>
        </p:nvGraphicFramePr>
        <p:xfrm>
          <a:off x="66679" y="38102"/>
          <a:ext cx="4429121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049">
                <a:tc gridSpan="4">
                  <a:txBody>
                    <a:bodyPr/>
                    <a:lstStyle/>
                    <a:p>
                      <a:pPr algn="ctr"/>
                      <a:r>
                        <a:rPr lang="en-GB" sz="1100" baseline="0" dirty="0">
                          <a:solidFill>
                            <a:schemeClr val="tx1"/>
                          </a:solidFill>
                        </a:rPr>
                        <a:t>As Geographers we will…</a:t>
                      </a:r>
                      <a:endParaRPr lang="en-GB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334"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National Curriculum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Suggested</a:t>
                      </a:r>
                      <a:r>
                        <a:rPr lang="en-GB" sz="800" b="1" baseline="0" dirty="0">
                          <a:latin typeface="Comic Sans MS" panose="030F0702030302020204" pitchFamily="66" charset="0"/>
                        </a:rPr>
                        <a:t> Activities</a:t>
                      </a:r>
                      <a:endParaRPr lang="en-GB" sz="800" b="1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Links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Assessment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91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 smtClean="0">
                          <a:latin typeface="Twinkl Cursive Looped" panose="02000000000000000000" pitchFamily="2" charset="0"/>
                        </a:rPr>
                        <a:t>Mapping the World​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 smtClean="0">
                        <a:latin typeface="Twinkl Cursive Looped" panose="02000000000000000000" pitchFamily="2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800" dirty="0" smtClean="0">
                          <a:latin typeface="Twinkl Cursive Looped" panose="02000000000000000000" pitchFamily="2" charset="0"/>
                        </a:rPr>
                        <a:t>Climate and weather​</a:t>
                      </a:r>
                      <a:endParaRPr lang="en-GB" sz="800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800" dirty="0" smtClean="0">
                          <a:latin typeface="Comic Sans MS" panose="030F0702030302020204" pitchFamily="66" charset="0"/>
                        </a:rPr>
                        <a:t>Introduce</a:t>
                      </a:r>
                      <a:r>
                        <a:rPr lang="en-GB" sz="800" baseline="0" dirty="0" smtClean="0">
                          <a:latin typeface="Comic Sans MS" panose="030F0702030302020204" pitchFamily="66" charset="0"/>
                        </a:rPr>
                        <a:t> maps/atlases/globes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800" baseline="0" dirty="0" smtClean="0">
                          <a:latin typeface="Comic Sans MS" panose="030F0702030302020204" pitchFamily="66" charset="0"/>
                        </a:rPr>
                        <a:t>Share satellite photos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800" dirty="0" smtClean="0">
                          <a:latin typeface="Comic Sans MS" panose="030F0702030302020204" pitchFamily="66" charset="0"/>
                        </a:rPr>
                        <a:t>Locate and label where polar climates, equatorial climates and desert climates are found.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800" dirty="0" smtClean="0">
                          <a:latin typeface="Comic Sans MS" panose="030F0702030302020204" pitchFamily="66" charset="0"/>
                        </a:rPr>
                        <a:t>Define the word ‘climate'</a:t>
                      </a:r>
                      <a:r>
                        <a:rPr lang="en-GB" sz="800" baseline="0" dirty="0" smtClean="0"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en-GB" sz="800" dirty="0" smtClean="0">
                          <a:latin typeface="Comic Sans MS" panose="030F0702030302020204" pitchFamily="66" charset="0"/>
                        </a:rPr>
                        <a:t>’‘weather‘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800" dirty="0" smtClean="0">
                          <a:latin typeface="Comic Sans MS" panose="030F0702030302020204" pitchFamily="66" charset="0"/>
                        </a:rPr>
                        <a:t>Define the physical features of each climates.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800" dirty="0" smtClean="0">
                          <a:latin typeface="Comic Sans MS" panose="030F0702030302020204" pitchFamily="66" charset="0"/>
                        </a:rPr>
                        <a:t>Discuss different types of weather and the symbols that represent it.</a:t>
                      </a:r>
                      <a:endParaRPr lang="en-GB" sz="800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 smtClean="0">
                          <a:latin typeface="Comic Sans MS" panose="030F0702030302020204" pitchFamily="66" charset="0"/>
                        </a:rPr>
                        <a:t>Art</a:t>
                      </a: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800" dirty="0" smtClean="0">
                          <a:latin typeface="Comic Sans MS" panose="030F0702030302020204" pitchFamily="66" charset="0"/>
                        </a:rPr>
                        <a:t>Lit</a:t>
                      </a: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800" dirty="0" smtClean="0">
                          <a:latin typeface="Comic Sans MS" panose="030F0702030302020204" pitchFamily="66" charset="0"/>
                        </a:rPr>
                        <a:t>IT</a:t>
                      </a: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800" dirty="0">
                        <a:latin typeface="Comic Sans MS" panose="030F0702030302020204" pitchFamily="66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Comic Sans MS" panose="030F0702030302020204" pitchFamily="66" charset="0"/>
                        </a:rPr>
                        <a:t>Ongoing, class based assessment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1000" dirty="0"/>
                    </a:p>
                  </a:txBody>
                  <a:tcPr marL="45720" marR="4572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71247"/>
              </p:ext>
            </p:extLst>
          </p:nvPr>
        </p:nvGraphicFramePr>
        <p:xfrm>
          <a:off x="4657720" y="3429000"/>
          <a:ext cx="4381504" cy="27828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750">
                <a:tc gridSpan="4"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latin typeface="Comic Sans MS" panose="030F0702030302020204" pitchFamily="66" charset="0"/>
                        </a:rPr>
                        <a:t>PE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750"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Twinkl Cursive Looped" panose="02000000000000000000" pitchFamily="2" charset="0"/>
                        </a:rPr>
                        <a:t>National Curriculum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Twinkl Cursive Looped" panose="02000000000000000000" pitchFamily="2" charset="0"/>
                        </a:rPr>
                        <a:t>Suggested</a:t>
                      </a:r>
                      <a:r>
                        <a:rPr lang="en-GB" sz="800" b="1" baseline="0" dirty="0">
                          <a:latin typeface="Twinkl Cursive Looped" panose="02000000000000000000" pitchFamily="2" charset="0"/>
                        </a:rPr>
                        <a:t> Activities</a:t>
                      </a:r>
                      <a:endParaRPr lang="en-GB" sz="800" b="1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Twinkl Cursive Looped" panose="02000000000000000000" pitchFamily="2" charset="0"/>
                        </a:rPr>
                        <a:t>Link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latin typeface="Twinkl Cursive Looped" panose="02000000000000000000" pitchFamily="2" charset="0"/>
                        </a:rPr>
                        <a:t>Assessment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388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800" baseline="0" dirty="0">
                          <a:latin typeface="Twinkl Cursive Looped"/>
                        </a:rPr>
                        <a:t>Target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800" baseline="0" dirty="0">
                        <a:latin typeface="Twinkl Cursive Looped" panose="02000000000000000000" pitchFamily="2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800" baseline="0" dirty="0">
                        <a:latin typeface="Twinkl Cursive Looped" panose="02000000000000000000" pitchFamily="2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800" baseline="0" dirty="0">
                        <a:latin typeface="Twinkl Cursive Looped" panose="02000000000000000000" pitchFamily="2" charset="0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GB" sz="800" baseline="0" dirty="0">
                        <a:latin typeface="Twinkl Cursive Looped"/>
                      </a:endParaRP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endParaRPr lang="en-GB" sz="800" baseline="0" dirty="0">
                        <a:latin typeface="Twinkl Cursive Looped"/>
                      </a:endParaRP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endParaRPr lang="en-GB" sz="800" baseline="0" dirty="0">
                        <a:latin typeface="Twinkl Cursive Looped"/>
                      </a:endParaRPr>
                    </a:p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en-GB" sz="800" baseline="0" dirty="0">
                          <a:latin typeface="Twinkl Cursive Looped"/>
                        </a:rPr>
                        <a:t>Forest school.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baseline="0" dirty="0">
                          <a:latin typeface="Twinkl Cursive Looped"/>
                        </a:rPr>
                        <a:t>Ball skills</a:t>
                      </a:r>
                      <a:endParaRPr lang="en-US" dirty="0"/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baseline="0" dirty="0">
                          <a:latin typeface="Twinkl Cursive Looped"/>
                        </a:rPr>
                        <a:t>Aim at different targets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en-GB" sz="800" baseline="0" dirty="0">
                          <a:latin typeface="Twinkl Cursive Looped"/>
                        </a:rPr>
                        <a:t>Learn to play Python and bean bag bocce.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endParaRPr lang="en-GB" sz="800" baseline="0" dirty="0">
                        <a:latin typeface="Twinkl Cursive Looped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GB" sz="800" baseline="0" dirty="0">
                        <a:latin typeface="Twinkl Cursive Looped" panose="02000000000000000000" pitchFamily="2" charset="0"/>
                      </a:endParaRPr>
                    </a:p>
                    <a:p>
                      <a:pPr marL="171450" indent="-17145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Animal habitats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Forest Art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GB" sz="800" kern="1200" baseline="0" dirty="0" smtClean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Reinforce </a:t>
                      </a:r>
                      <a:r>
                        <a:rPr lang="en-GB" sz="800" kern="1200" baseline="0" dirty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Forest school rules</a:t>
                      </a:r>
                    </a:p>
                    <a:p>
                      <a:pPr marL="171450" lvl="0" indent="-171450" algn="l">
                        <a:buFont typeface="Arial" pitchFamily="34" charset="0"/>
                        <a:buChar char="•"/>
                      </a:pPr>
                      <a:r>
                        <a:rPr lang="en-GB" sz="800" kern="1200" baseline="0" dirty="0">
                          <a:solidFill>
                            <a:schemeClr val="dk1"/>
                          </a:solidFill>
                          <a:latin typeface="Twinkl Cursive Looped"/>
                          <a:ea typeface="+mn-ea"/>
                          <a:cs typeface="+mn-cs"/>
                        </a:rPr>
                        <a:t>Make a 3d structure</a:t>
                      </a:r>
                    </a:p>
                    <a:p>
                      <a:pPr marL="0" lvl="0" indent="0" algn="l">
                        <a:buFont typeface="Arial" pitchFamily="34" charset="0"/>
                        <a:buNone/>
                      </a:pPr>
                      <a:endParaRPr lang="en-GB" sz="800" kern="1200" baseline="0" dirty="0">
                        <a:solidFill>
                          <a:schemeClr val="dk1"/>
                        </a:solidFill>
                        <a:latin typeface="Twinkl Cursive Looped"/>
                        <a:ea typeface="+mn-ea"/>
                        <a:cs typeface="+mn-cs"/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1000" baseline="0" dirty="0">
                        <a:latin typeface="Twinkl Cursive Looped" panose="02000000000000000000" pitchFamily="2" charset="0"/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1000" baseline="0" dirty="0">
                        <a:latin typeface="Twinkl Cursive Looped" panose="02000000000000000000" pitchFamily="2" charset="0"/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1000" baseline="0" dirty="0">
                        <a:latin typeface="Twinkl Cursive Looped" panose="02000000000000000000" pitchFamily="2" charset="0"/>
                      </a:endParaRP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endParaRPr lang="en-GB" sz="1000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800" err="1">
                          <a:latin typeface="Twinkl Cursive Looped"/>
                        </a:rPr>
                        <a:t>Sci</a:t>
                      </a:r>
                      <a:endParaRPr lang="en-GB" sz="800">
                        <a:latin typeface="Twinkl Cursive Looped"/>
                      </a:endParaRPr>
                    </a:p>
                    <a:p>
                      <a:r>
                        <a:rPr lang="en-GB" sz="800">
                          <a:latin typeface="Twinkl Cursive Looped"/>
                        </a:rPr>
                        <a:t>Art</a:t>
                      </a:r>
                      <a:endParaRPr lang="en-GB" sz="800" dirty="0">
                        <a:latin typeface="Twinkl Cursive Looped" panose="02000000000000000000" pitchFamily="2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GB" sz="800">
                          <a:latin typeface="Twinkl Cursive Looped"/>
                        </a:rPr>
                        <a:t>PSHE</a:t>
                      </a:r>
                      <a:endParaRPr lang="en-GB" sz="800" dirty="0">
                        <a:latin typeface="Twinkl Cursive Looped"/>
                      </a:endParaRPr>
                    </a:p>
                    <a:p>
                      <a:pPr lvl="0">
                        <a:buNone/>
                      </a:pPr>
                      <a:endParaRPr lang="en-GB" sz="800" dirty="0">
                        <a:latin typeface="Twinkl Cursive Looped"/>
                      </a:endParaRPr>
                    </a:p>
                    <a:p>
                      <a:endParaRPr lang="en-GB" sz="800" dirty="0">
                        <a:latin typeface="Twinkl Cursive Looped" panose="02000000000000000000" pitchFamily="2" charset="0"/>
                      </a:endParaRPr>
                    </a:p>
                    <a:p>
                      <a:endParaRPr lang="en-GB" sz="800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GB" sz="800" dirty="0">
                          <a:latin typeface="Twinkl Cursive Looped" panose="02000000000000000000" pitchFamily="2" charset="0"/>
                        </a:rPr>
                        <a:t>Self/peer</a:t>
                      </a:r>
                      <a:r>
                        <a:rPr lang="en-GB" sz="800" baseline="0" dirty="0">
                          <a:latin typeface="Twinkl Cursive Looped" panose="02000000000000000000" pitchFamily="2" charset="0"/>
                        </a:rPr>
                        <a:t> assessment</a:t>
                      </a:r>
                    </a:p>
                    <a:p>
                      <a:pPr marL="117475" indent="-117475">
                        <a:buFont typeface="Arial" pitchFamily="34" charset="0"/>
                        <a:buChar char="•"/>
                      </a:pPr>
                      <a:r>
                        <a:rPr lang="en-GB" sz="800" baseline="0" dirty="0">
                          <a:latin typeface="Twinkl Cursive Looped" panose="02000000000000000000" pitchFamily="2" charset="0"/>
                        </a:rPr>
                        <a:t>Team work</a:t>
                      </a:r>
                      <a:endParaRPr lang="en-GB" sz="800" dirty="0">
                        <a:latin typeface="Twinkl Cursive Looped" panose="02000000000000000000" pitchFamily="2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CC15390B-F3D8-431B-A0BC-BC0D90B3D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9550" y="5221129"/>
            <a:ext cx="1638299" cy="7781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EF8842-3626-4C7D-A692-F4BA5F3858BC}"/>
              </a:ext>
            </a:extLst>
          </p:cNvPr>
          <p:cNvSpPr txBox="1"/>
          <p:nvPr/>
        </p:nvSpPr>
        <p:spPr>
          <a:xfrm>
            <a:off x="-552450" y="5894388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1" name="Picture 11" descr="upper sioux agency teepee, teepee, tent, indian, tipi ...">
            <a:extLst>
              <a:ext uri="{FF2B5EF4-FFF2-40B4-BE49-F238E27FC236}">
                <a16:creationId xmlns:a16="http://schemas.microsoft.com/office/drawing/2014/main" id="{B8674460-0E63-4DF0-B675-DDD537F6B0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037" y="5221129"/>
            <a:ext cx="1343024" cy="890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t="5682"/>
          <a:stretch/>
        </p:blipFill>
        <p:spPr>
          <a:xfrm>
            <a:off x="3657600" y="914400"/>
            <a:ext cx="457200" cy="5749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6428</TotalTime>
  <Words>739</Words>
  <Application>Microsoft Office PowerPoint</Application>
  <PresentationFormat>On-screen Show (4:3)</PresentationFormat>
  <Paragraphs>199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Arial,Sans-Serif</vt:lpstr>
      <vt:lpstr>Calibri</vt:lpstr>
      <vt:lpstr>Comic Sans MS</vt:lpstr>
      <vt:lpstr>Twinkl Cursive Looped</vt:lpstr>
      <vt:lpstr>Twinkl Precursive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Jolande Lodge</dc:creator>
  <cp:lastModifiedBy>Maria Cooper</cp:lastModifiedBy>
  <cp:revision>904</cp:revision>
  <cp:lastPrinted>2018-10-30T13:37:45Z</cp:lastPrinted>
  <dcterms:created xsi:type="dcterms:W3CDTF">2016-08-30T06:34:50Z</dcterms:created>
  <dcterms:modified xsi:type="dcterms:W3CDTF">2022-08-24T16:07:12Z</dcterms:modified>
</cp:coreProperties>
</file>